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49" r:id="rId1"/>
  </p:sldMasterIdLst>
  <p:notesMasterIdLst>
    <p:notesMasterId r:id="rId74"/>
  </p:notesMasterIdLst>
  <p:handoutMasterIdLst>
    <p:handoutMasterId r:id="rId75"/>
  </p:handoutMasterIdLst>
  <p:sldIdLst>
    <p:sldId id="330" r:id="rId2"/>
    <p:sldId id="345" r:id="rId3"/>
    <p:sldId id="292" r:id="rId4"/>
    <p:sldId id="291" r:id="rId5"/>
    <p:sldId id="336" r:id="rId6"/>
    <p:sldId id="362" r:id="rId7"/>
    <p:sldId id="363" r:id="rId8"/>
    <p:sldId id="360" r:id="rId9"/>
    <p:sldId id="361" r:id="rId10"/>
    <p:sldId id="364" r:id="rId11"/>
    <p:sldId id="365" r:id="rId12"/>
    <p:sldId id="367" r:id="rId13"/>
    <p:sldId id="366" r:id="rId14"/>
    <p:sldId id="368" r:id="rId15"/>
    <p:sldId id="369" r:id="rId16"/>
    <p:sldId id="370" r:id="rId17"/>
    <p:sldId id="371" r:id="rId18"/>
    <p:sldId id="426" r:id="rId19"/>
    <p:sldId id="372" r:id="rId20"/>
    <p:sldId id="400" r:id="rId21"/>
    <p:sldId id="401" r:id="rId22"/>
    <p:sldId id="402" r:id="rId23"/>
    <p:sldId id="403" r:id="rId24"/>
    <p:sldId id="404" r:id="rId25"/>
    <p:sldId id="406" r:id="rId26"/>
    <p:sldId id="412" r:id="rId27"/>
    <p:sldId id="407" r:id="rId28"/>
    <p:sldId id="408" r:id="rId29"/>
    <p:sldId id="409" r:id="rId30"/>
    <p:sldId id="410" r:id="rId31"/>
    <p:sldId id="411" r:id="rId32"/>
    <p:sldId id="413" r:id="rId33"/>
    <p:sldId id="414" r:id="rId34"/>
    <p:sldId id="415" r:id="rId35"/>
    <p:sldId id="416" r:id="rId36"/>
    <p:sldId id="417" r:id="rId37"/>
    <p:sldId id="418" r:id="rId38"/>
    <p:sldId id="419" r:id="rId39"/>
    <p:sldId id="420" r:id="rId40"/>
    <p:sldId id="421" r:id="rId41"/>
    <p:sldId id="374" r:id="rId42"/>
    <p:sldId id="373" r:id="rId43"/>
    <p:sldId id="383" r:id="rId44"/>
    <p:sldId id="384" r:id="rId45"/>
    <p:sldId id="385" r:id="rId46"/>
    <p:sldId id="386" r:id="rId47"/>
    <p:sldId id="387" r:id="rId48"/>
    <p:sldId id="388" r:id="rId49"/>
    <p:sldId id="389" r:id="rId50"/>
    <p:sldId id="390" r:id="rId51"/>
    <p:sldId id="375" r:id="rId52"/>
    <p:sldId id="376" r:id="rId53"/>
    <p:sldId id="377" r:id="rId54"/>
    <p:sldId id="378" r:id="rId55"/>
    <p:sldId id="391" r:id="rId56"/>
    <p:sldId id="392" r:id="rId57"/>
    <p:sldId id="393" r:id="rId58"/>
    <p:sldId id="395" r:id="rId59"/>
    <p:sldId id="379" r:id="rId60"/>
    <p:sldId id="380" r:id="rId61"/>
    <p:sldId id="396" r:id="rId62"/>
    <p:sldId id="397" r:id="rId63"/>
    <p:sldId id="381" r:id="rId64"/>
    <p:sldId id="382" r:id="rId65"/>
    <p:sldId id="398" r:id="rId66"/>
    <p:sldId id="422" r:id="rId67"/>
    <p:sldId id="424" r:id="rId68"/>
    <p:sldId id="423" r:id="rId69"/>
    <p:sldId id="425" r:id="rId70"/>
    <p:sldId id="399" r:id="rId71"/>
    <p:sldId id="346" r:id="rId72"/>
    <p:sldId id="302" r:id="rId73"/>
  </p:sldIdLst>
  <p:sldSz cx="12192000" cy="6858000"/>
  <p:notesSz cx="6858000" cy="9144000"/>
  <p:embeddedFontLst>
    <p:embeddedFont>
      <p:font typeface="Kanit" pitchFamily="2" charset="-34"/>
      <p:regular r:id="rId76"/>
      <p:bold r:id="rId77"/>
      <p:italic r:id="rId78"/>
      <p:boldItalic r:id="rId79"/>
    </p:embeddedFont>
    <p:embeddedFont>
      <p:font typeface="Verdana" panose="020B0604030504040204" pitchFamily="34" charset="0"/>
      <p:regular r:id="rId80"/>
      <p:bold r:id="rId81"/>
      <p:italic r:id="rId82"/>
      <p:boldItalic r:id="rId83"/>
    </p:embeddedFont>
  </p:embeddedFontLst>
  <p:custDataLst>
    <p:tags r:id="rId84"/>
  </p:custDataLst>
  <p:defaultTextStyle>
    <a:defPPr>
      <a:defRPr lang="ro-RO"/>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62628C-4451-FFCE-C229-67D95100664A}" name="adrian tiron" initials="at" userId="59d08478bd547dc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316D"/>
    <a:srgbClr val="48286B"/>
    <a:srgbClr val="FFFFFF"/>
    <a:srgbClr val="78467D"/>
    <a:srgbClr val="A76192"/>
    <a:srgbClr val="B36899"/>
    <a:srgbClr val="E790B2"/>
    <a:srgbClr val="B7769D"/>
    <a:srgbClr val="C591B1"/>
    <a:srgbClr val="9B6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autoAdjust="0"/>
    <p:restoredTop sz="84831" autoAdjust="0"/>
  </p:normalViewPr>
  <p:slideViewPr>
    <p:cSldViewPr snapToGrid="0" snapToObjects="1" showGuides="1">
      <p:cViewPr varScale="1">
        <p:scale>
          <a:sx n="100" d="100"/>
          <a:sy n="100" d="100"/>
        </p:scale>
        <p:origin x="184" y="2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02" d="100"/>
          <a:sy n="102" d="100"/>
        </p:scale>
        <p:origin x="202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09ACB7-D632-2345-AA51-F8B67D82A7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a:extLst>
              <a:ext uri="{FF2B5EF4-FFF2-40B4-BE49-F238E27FC236}">
                <a16:creationId xmlns:a16="http://schemas.microsoft.com/office/drawing/2014/main" id="{B1ECB2AC-E793-E044-815C-C35BE4538E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F8226-1361-6A44-9F64-67DFC20EAC86}" type="datetimeFigureOut">
              <a:rPr lang="ro-RO" smtClean="0"/>
              <a:t>02.05.2025</a:t>
            </a:fld>
            <a:endParaRPr lang="ro-RO"/>
          </a:p>
        </p:txBody>
      </p:sp>
      <p:sp>
        <p:nvSpPr>
          <p:cNvPr id="4" name="Footer Placeholder 3">
            <a:extLst>
              <a:ext uri="{FF2B5EF4-FFF2-40B4-BE49-F238E27FC236}">
                <a16:creationId xmlns:a16="http://schemas.microsoft.com/office/drawing/2014/main" id="{21EB4B22-E43B-8D49-A0B1-808961B58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5" name="Slide Number Placeholder 4">
            <a:extLst>
              <a:ext uri="{FF2B5EF4-FFF2-40B4-BE49-F238E27FC236}">
                <a16:creationId xmlns:a16="http://schemas.microsoft.com/office/drawing/2014/main" id="{645FD6FE-0BFF-FA47-9105-57C56314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E2A2F-89F4-8F4A-996E-9058F4E53962}" type="slidenum">
              <a:rPr lang="ro-RO" smtClean="0"/>
              <a:t>‹#›</a:t>
            </a:fld>
            <a:endParaRPr lang="ro-RO"/>
          </a:p>
        </p:txBody>
      </p:sp>
    </p:spTree>
    <p:extLst>
      <p:ext uri="{BB962C8B-B14F-4D97-AF65-F5344CB8AC3E}">
        <p14:creationId xmlns:p14="http://schemas.microsoft.com/office/powerpoint/2010/main" val="3334903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E77DB-8C94-9C4B-B30B-01636F6CA82C}" type="datetimeFigureOut">
              <a:rPr lang="ro-RO" smtClean="0"/>
              <a:t>02.05.2025</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A4DCD-66E5-6F44-B685-257BA46245C1}" type="slidenum">
              <a:rPr lang="ro-RO" smtClean="0"/>
              <a:t>‹#›</a:t>
            </a:fld>
            <a:endParaRPr lang="ro-RO"/>
          </a:p>
        </p:txBody>
      </p:sp>
    </p:spTree>
    <p:extLst>
      <p:ext uri="{BB962C8B-B14F-4D97-AF65-F5344CB8AC3E}">
        <p14:creationId xmlns:p14="http://schemas.microsoft.com/office/powerpoint/2010/main" val="333664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1</a:t>
            </a:fld>
            <a:endParaRPr lang="ro-RO"/>
          </a:p>
        </p:txBody>
      </p:sp>
    </p:spTree>
    <p:extLst>
      <p:ext uri="{BB962C8B-B14F-4D97-AF65-F5344CB8AC3E}">
        <p14:creationId xmlns:p14="http://schemas.microsoft.com/office/powerpoint/2010/main" val="205310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F360C-25A3-5741-6C49-6D8917F91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4BFF8-9EA7-C4A9-A1E9-817274D0B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D3A10-108F-B49C-E1C6-4AC3680A969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5F5613-06C6-E811-4387-5626C340F85F}"/>
              </a:ext>
            </a:extLst>
          </p:cNvPr>
          <p:cNvSpPr>
            <a:spLocks noGrp="1"/>
          </p:cNvSpPr>
          <p:nvPr>
            <p:ph type="sldNum" sz="quarter" idx="5"/>
          </p:nvPr>
        </p:nvSpPr>
        <p:spPr/>
        <p:txBody>
          <a:bodyPr/>
          <a:lstStyle/>
          <a:p>
            <a:fld id="{5AFA4DCD-66E5-6F44-B685-257BA46245C1}" type="slidenum">
              <a:rPr lang="ro-RO" smtClean="0"/>
              <a:t>12</a:t>
            </a:fld>
            <a:endParaRPr lang="ro-RO"/>
          </a:p>
        </p:txBody>
      </p:sp>
    </p:spTree>
    <p:extLst>
      <p:ext uri="{BB962C8B-B14F-4D97-AF65-F5344CB8AC3E}">
        <p14:creationId xmlns:p14="http://schemas.microsoft.com/office/powerpoint/2010/main" val="125729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97D5E-E5D7-A9E4-5FE9-06B60AB1B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938A7-DEB2-D335-5BA3-7550ADFD3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7472-42FF-6B0E-2058-5A5A2C306E2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B9FA8FE-2D9E-280B-2535-C5FED9A2841F}"/>
              </a:ext>
            </a:extLst>
          </p:cNvPr>
          <p:cNvSpPr>
            <a:spLocks noGrp="1"/>
          </p:cNvSpPr>
          <p:nvPr>
            <p:ph type="sldNum" sz="quarter" idx="5"/>
          </p:nvPr>
        </p:nvSpPr>
        <p:spPr/>
        <p:txBody>
          <a:bodyPr/>
          <a:lstStyle/>
          <a:p>
            <a:fld id="{5AFA4DCD-66E5-6F44-B685-257BA46245C1}" type="slidenum">
              <a:rPr lang="ro-RO" smtClean="0"/>
              <a:t>13</a:t>
            </a:fld>
            <a:endParaRPr lang="ro-RO"/>
          </a:p>
        </p:txBody>
      </p:sp>
    </p:spTree>
    <p:extLst>
      <p:ext uri="{BB962C8B-B14F-4D97-AF65-F5344CB8AC3E}">
        <p14:creationId xmlns:p14="http://schemas.microsoft.com/office/powerpoint/2010/main" val="271201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DC176-C53D-80E7-239E-3CD6B28F1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1E1F8-A03C-8A77-6A09-6BEBA9BDB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470D5-8606-7679-E042-4EDF0F2AB0D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363A48-490E-F6A7-39DA-385F773BBD3C}"/>
              </a:ext>
            </a:extLst>
          </p:cNvPr>
          <p:cNvSpPr>
            <a:spLocks noGrp="1"/>
          </p:cNvSpPr>
          <p:nvPr>
            <p:ph type="sldNum" sz="quarter" idx="5"/>
          </p:nvPr>
        </p:nvSpPr>
        <p:spPr/>
        <p:txBody>
          <a:bodyPr/>
          <a:lstStyle/>
          <a:p>
            <a:fld id="{5AFA4DCD-66E5-6F44-B685-257BA46245C1}" type="slidenum">
              <a:rPr lang="ro-RO" smtClean="0"/>
              <a:t>14</a:t>
            </a:fld>
            <a:endParaRPr lang="ro-RO"/>
          </a:p>
        </p:txBody>
      </p:sp>
    </p:spTree>
    <p:extLst>
      <p:ext uri="{BB962C8B-B14F-4D97-AF65-F5344CB8AC3E}">
        <p14:creationId xmlns:p14="http://schemas.microsoft.com/office/powerpoint/2010/main" val="137184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1AD1-0CC7-3283-97FD-505F23446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3E76F-AD3F-56C7-586A-3DF50EA69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FA52A-DFF9-86FC-2FF2-E43BB674D9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A347B90-B986-2B04-FB48-7968011AC4F9}"/>
              </a:ext>
            </a:extLst>
          </p:cNvPr>
          <p:cNvSpPr>
            <a:spLocks noGrp="1"/>
          </p:cNvSpPr>
          <p:nvPr>
            <p:ph type="sldNum" sz="quarter" idx="5"/>
          </p:nvPr>
        </p:nvSpPr>
        <p:spPr/>
        <p:txBody>
          <a:bodyPr/>
          <a:lstStyle/>
          <a:p>
            <a:fld id="{5AFA4DCD-66E5-6F44-B685-257BA46245C1}" type="slidenum">
              <a:rPr lang="ro-RO" smtClean="0"/>
              <a:t>15</a:t>
            </a:fld>
            <a:endParaRPr lang="ro-RO"/>
          </a:p>
        </p:txBody>
      </p:sp>
    </p:spTree>
    <p:extLst>
      <p:ext uri="{BB962C8B-B14F-4D97-AF65-F5344CB8AC3E}">
        <p14:creationId xmlns:p14="http://schemas.microsoft.com/office/powerpoint/2010/main" val="346148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7A2F-DCFB-3538-1056-E77B0AD67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10573-6137-E8DC-6746-AAFA3C09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8B2D4-129D-85FD-EA03-8DCE3CB4FF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AE4D671-B3A2-39B2-7921-85A9D4E71952}"/>
              </a:ext>
            </a:extLst>
          </p:cNvPr>
          <p:cNvSpPr>
            <a:spLocks noGrp="1"/>
          </p:cNvSpPr>
          <p:nvPr>
            <p:ph type="sldNum" sz="quarter" idx="5"/>
          </p:nvPr>
        </p:nvSpPr>
        <p:spPr/>
        <p:txBody>
          <a:bodyPr/>
          <a:lstStyle/>
          <a:p>
            <a:fld id="{5AFA4DCD-66E5-6F44-B685-257BA46245C1}" type="slidenum">
              <a:rPr lang="ro-RO" smtClean="0"/>
              <a:t>16</a:t>
            </a:fld>
            <a:endParaRPr lang="ro-RO"/>
          </a:p>
        </p:txBody>
      </p:sp>
    </p:spTree>
    <p:extLst>
      <p:ext uri="{BB962C8B-B14F-4D97-AF65-F5344CB8AC3E}">
        <p14:creationId xmlns:p14="http://schemas.microsoft.com/office/powerpoint/2010/main" val="311042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98ED5-2367-A4D6-C5D2-1AC7E8A55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714D8-E9C6-603E-2F47-EFADC004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9AEF2-3E8D-9AB2-1DA0-169F5FA7A3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ABA796-6311-3731-C5AB-7344EBF01C22}"/>
              </a:ext>
            </a:extLst>
          </p:cNvPr>
          <p:cNvSpPr>
            <a:spLocks noGrp="1"/>
          </p:cNvSpPr>
          <p:nvPr>
            <p:ph type="sldNum" sz="quarter" idx="5"/>
          </p:nvPr>
        </p:nvSpPr>
        <p:spPr/>
        <p:txBody>
          <a:bodyPr/>
          <a:lstStyle/>
          <a:p>
            <a:fld id="{5AFA4DCD-66E5-6F44-B685-257BA46245C1}" type="slidenum">
              <a:rPr lang="ro-RO" smtClean="0"/>
              <a:t>17</a:t>
            </a:fld>
            <a:endParaRPr lang="ro-RO"/>
          </a:p>
        </p:txBody>
      </p:sp>
    </p:spTree>
    <p:extLst>
      <p:ext uri="{BB962C8B-B14F-4D97-AF65-F5344CB8AC3E}">
        <p14:creationId xmlns:p14="http://schemas.microsoft.com/office/powerpoint/2010/main" val="394974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39CD-F21C-AA38-0C40-560170C2D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E18D8-2CB3-D32A-3A86-782DF5360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A8655-4B7B-2CD6-02B2-8C931E32D0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15C03CC-2BDB-1A1A-ED7E-562641489A21}"/>
              </a:ext>
            </a:extLst>
          </p:cNvPr>
          <p:cNvSpPr>
            <a:spLocks noGrp="1"/>
          </p:cNvSpPr>
          <p:nvPr>
            <p:ph type="sldNum" sz="quarter" idx="5"/>
          </p:nvPr>
        </p:nvSpPr>
        <p:spPr/>
        <p:txBody>
          <a:bodyPr/>
          <a:lstStyle/>
          <a:p>
            <a:fld id="{5AFA4DCD-66E5-6F44-B685-257BA46245C1}" type="slidenum">
              <a:rPr lang="ro-RO" smtClean="0"/>
              <a:t>18</a:t>
            </a:fld>
            <a:endParaRPr lang="ro-RO"/>
          </a:p>
        </p:txBody>
      </p:sp>
    </p:spTree>
    <p:extLst>
      <p:ext uri="{BB962C8B-B14F-4D97-AF65-F5344CB8AC3E}">
        <p14:creationId xmlns:p14="http://schemas.microsoft.com/office/powerpoint/2010/main" val="308137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5B3B-CB19-00AA-19AC-4766F22C3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553C9-5D1F-39C1-654E-726C744D6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BB03B-AB5F-5C9B-174D-F0EA2C5CEB2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B1CBE94-7DDB-5EDF-9B20-14ECF7D0E069}"/>
              </a:ext>
            </a:extLst>
          </p:cNvPr>
          <p:cNvSpPr>
            <a:spLocks noGrp="1"/>
          </p:cNvSpPr>
          <p:nvPr>
            <p:ph type="sldNum" sz="quarter" idx="5"/>
          </p:nvPr>
        </p:nvSpPr>
        <p:spPr/>
        <p:txBody>
          <a:bodyPr/>
          <a:lstStyle/>
          <a:p>
            <a:fld id="{5AFA4DCD-66E5-6F44-B685-257BA46245C1}" type="slidenum">
              <a:rPr lang="ro-RO" smtClean="0"/>
              <a:t>19</a:t>
            </a:fld>
            <a:endParaRPr lang="ro-RO"/>
          </a:p>
        </p:txBody>
      </p:sp>
    </p:spTree>
    <p:extLst>
      <p:ext uri="{BB962C8B-B14F-4D97-AF65-F5344CB8AC3E}">
        <p14:creationId xmlns:p14="http://schemas.microsoft.com/office/powerpoint/2010/main" val="334082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CD195-7CCE-DA65-930E-1BB6B151B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17DAD-6442-8388-388D-DFAC49D65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40B54-358A-2890-0AE5-77D208BC36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0CBB022-0057-0D90-C105-2B895FE9A32A}"/>
              </a:ext>
            </a:extLst>
          </p:cNvPr>
          <p:cNvSpPr>
            <a:spLocks noGrp="1"/>
          </p:cNvSpPr>
          <p:nvPr>
            <p:ph type="sldNum" sz="quarter" idx="5"/>
          </p:nvPr>
        </p:nvSpPr>
        <p:spPr/>
        <p:txBody>
          <a:bodyPr/>
          <a:lstStyle/>
          <a:p>
            <a:fld id="{5AFA4DCD-66E5-6F44-B685-257BA46245C1}" type="slidenum">
              <a:rPr lang="ro-RO" smtClean="0"/>
              <a:t>20</a:t>
            </a:fld>
            <a:endParaRPr lang="ro-RO"/>
          </a:p>
        </p:txBody>
      </p:sp>
    </p:spTree>
    <p:extLst>
      <p:ext uri="{BB962C8B-B14F-4D97-AF65-F5344CB8AC3E}">
        <p14:creationId xmlns:p14="http://schemas.microsoft.com/office/powerpoint/2010/main" val="162659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506AB-EE2E-7CAC-F446-B1EA83DBD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2CE52-A93E-9EF0-754A-E00DAFEB6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3544-B337-B0EF-46FD-4B23C24B540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710525-53CA-4B16-A356-2D8F84C6C4F9}"/>
              </a:ext>
            </a:extLst>
          </p:cNvPr>
          <p:cNvSpPr>
            <a:spLocks noGrp="1"/>
          </p:cNvSpPr>
          <p:nvPr>
            <p:ph type="sldNum" sz="quarter" idx="5"/>
          </p:nvPr>
        </p:nvSpPr>
        <p:spPr/>
        <p:txBody>
          <a:bodyPr/>
          <a:lstStyle/>
          <a:p>
            <a:fld id="{5AFA4DCD-66E5-6F44-B685-257BA46245C1}" type="slidenum">
              <a:rPr lang="ro-RO" smtClean="0"/>
              <a:t>21</a:t>
            </a:fld>
            <a:endParaRPr lang="ro-RO"/>
          </a:p>
        </p:txBody>
      </p:sp>
    </p:spTree>
    <p:extLst>
      <p:ext uri="{BB962C8B-B14F-4D97-AF65-F5344CB8AC3E}">
        <p14:creationId xmlns:p14="http://schemas.microsoft.com/office/powerpoint/2010/main" val="213069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FA4DCD-66E5-6F44-B685-257BA46245C1}" type="slidenum">
              <a:rPr lang="ro-RO" smtClean="0"/>
              <a:t>2</a:t>
            </a:fld>
            <a:endParaRPr lang="ro-RO"/>
          </a:p>
        </p:txBody>
      </p:sp>
    </p:spTree>
    <p:extLst>
      <p:ext uri="{BB962C8B-B14F-4D97-AF65-F5344CB8AC3E}">
        <p14:creationId xmlns:p14="http://schemas.microsoft.com/office/powerpoint/2010/main" val="604597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32BC-D07A-F327-C6CF-457E8BE9E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D5795-1EE6-20E8-FC60-37E79C954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F9A0D-B391-2CEA-600E-5FE0A4A550B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072421-EFA8-73F4-A284-1BC2904A515B}"/>
              </a:ext>
            </a:extLst>
          </p:cNvPr>
          <p:cNvSpPr>
            <a:spLocks noGrp="1"/>
          </p:cNvSpPr>
          <p:nvPr>
            <p:ph type="sldNum" sz="quarter" idx="5"/>
          </p:nvPr>
        </p:nvSpPr>
        <p:spPr/>
        <p:txBody>
          <a:bodyPr/>
          <a:lstStyle/>
          <a:p>
            <a:fld id="{5AFA4DCD-66E5-6F44-B685-257BA46245C1}" type="slidenum">
              <a:rPr lang="ro-RO" smtClean="0"/>
              <a:t>22</a:t>
            </a:fld>
            <a:endParaRPr lang="ro-RO"/>
          </a:p>
        </p:txBody>
      </p:sp>
    </p:spTree>
    <p:extLst>
      <p:ext uri="{BB962C8B-B14F-4D97-AF65-F5344CB8AC3E}">
        <p14:creationId xmlns:p14="http://schemas.microsoft.com/office/powerpoint/2010/main" val="865194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E69BE-80BA-9C1C-C7E9-FA52F661B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B25D2-C419-0FBC-1618-A0615D56E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F836D-445E-7475-63DC-1FD3B2AE071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8829A4F-AB35-9272-5AC0-1CACE9FB06FC}"/>
              </a:ext>
            </a:extLst>
          </p:cNvPr>
          <p:cNvSpPr>
            <a:spLocks noGrp="1"/>
          </p:cNvSpPr>
          <p:nvPr>
            <p:ph type="sldNum" sz="quarter" idx="5"/>
          </p:nvPr>
        </p:nvSpPr>
        <p:spPr/>
        <p:txBody>
          <a:bodyPr/>
          <a:lstStyle/>
          <a:p>
            <a:fld id="{5AFA4DCD-66E5-6F44-B685-257BA46245C1}" type="slidenum">
              <a:rPr lang="ro-RO" smtClean="0"/>
              <a:t>23</a:t>
            </a:fld>
            <a:endParaRPr lang="ro-RO"/>
          </a:p>
        </p:txBody>
      </p:sp>
    </p:spTree>
    <p:extLst>
      <p:ext uri="{BB962C8B-B14F-4D97-AF65-F5344CB8AC3E}">
        <p14:creationId xmlns:p14="http://schemas.microsoft.com/office/powerpoint/2010/main" val="357516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01B73-6514-F6E5-8870-348F0DE7A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8BEE-375C-2B64-B483-874BC858B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EFB8E-BF3F-AE2A-2DEE-49B37ADE944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EE53158-B185-125E-3E25-9B6CC6A886C3}"/>
              </a:ext>
            </a:extLst>
          </p:cNvPr>
          <p:cNvSpPr>
            <a:spLocks noGrp="1"/>
          </p:cNvSpPr>
          <p:nvPr>
            <p:ph type="sldNum" sz="quarter" idx="5"/>
          </p:nvPr>
        </p:nvSpPr>
        <p:spPr/>
        <p:txBody>
          <a:bodyPr/>
          <a:lstStyle/>
          <a:p>
            <a:fld id="{5AFA4DCD-66E5-6F44-B685-257BA46245C1}" type="slidenum">
              <a:rPr lang="ro-RO" smtClean="0"/>
              <a:t>24</a:t>
            </a:fld>
            <a:endParaRPr lang="ro-RO"/>
          </a:p>
        </p:txBody>
      </p:sp>
    </p:spTree>
    <p:extLst>
      <p:ext uri="{BB962C8B-B14F-4D97-AF65-F5344CB8AC3E}">
        <p14:creationId xmlns:p14="http://schemas.microsoft.com/office/powerpoint/2010/main" val="321174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8936-8802-8061-9C5D-653B00FA7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7C27C-42E7-F12C-3F1C-0761E85AF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B8D61-C6BC-816D-1C9D-6D6AAACA65B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800895-EF28-CD08-01D7-13C83F1B6242}"/>
              </a:ext>
            </a:extLst>
          </p:cNvPr>
          <p:cNvSpPr>
            <a:spLocks noGrp="1"/>
          </p:cNvSpPr>
          <p:nvPr>
            <p:ph type="sldNum" sz="quarter" idx="5"/>
          </p:nvPr>
        </p:nvSpPr>
        <p:spPr/>
        <p:txBody>
          <a:bodyPr/>
          <a:lstStyle/>
          <a:p>
            <a:fld id="{5AFA4DCD-66E5-6F44-B685-257BA46245C1}" type="slidenum">
              <a:rPr lang="ro-RO" smtClean="0"/>
              <a:t>25</a:t>
            </a:fld>
            <a:endParaRPr lang="ro-RO"/>
          </a:p>
        </p:txBody>
      </p:sp>
    </p:spTree>
    <p:extLst>
      <p:ext uri="{BB962C8B-B14F-4D97-AF65-F5344CB8AC3E}">
        <p14:creationId xmlns:p14="http://schemas.microsoft.com/office/powerpoint/2010/main" val="114639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CC3D2-8860-A3EE-3763-6FF61990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776F7-27D4-25B0-85A8-C85D84816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7030E-D8BF-B484-4706-B63069AE86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E6B341-27CE-C297-3AF8-CE0AC505E93D}"/>
              </a:ext>
            </a:extLst>
          </p:cNvPr>
          <p:cNvSpPr>
            <a:spLocks noGrp="1"/>
          </p:cNvSpPr>
          <p:nvPr>
            <p:ph type="sldNum" sz="quarter" idx="5"/>
          </p:nvPr>
        </p:nvSpPr>
        <p:spPr/>
        <p:txBody>
          <a:bodyPr/>
          <a:lstStyle/>
          <a:p>
            <a:fld id="{5AFA4DCD-66E5-6F44-B685-257BA46245C1}" type="slidenum">
              <a:rPr lang="ro-RO" smtClean="0"/>
              <a:t>26</a:t>
            </a:fld>
            <a:endParaRPr lang="ro-RO"/>
          </a:p>
        </p:txBody>
      </p:sp>
    </p:spTree>
    <p:extLst>
      <p:ext uri="{BB962C8B-B14F-4D97-AF65-F5344CB8AC3E}">
        <p14:creationId xmlns:p14="http://schemas.microsoft.com/office/powerpoint/2010/main" val="134209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EC71-C4DE-8B35-CD05-1506BC909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F1CE3-B272-AABE-8818-2587BDCB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3125B-62DD-FEA6-380D-6D12F16D83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D8D87F9-CDAE-2FDC-51B5-2F0CADF9A121}"/>
              </a:ext>
            </a:extLst>
          </p:cNvPr>
          <p:cNvSpPr>
            <a:spLocks noGrp="1"/>
          </p:cNvSpPr>
          <p:nvPr>
            <p:ph type="sldNum" sz="quarter" idx="5"/>
          </p:nvPr>
        </p:nvSpPr>
        <p:spPr/>
        <p:txBody>
          <a:bodyPr/>
          <a:lstStyle/>
          <a:p>
            <a:fld id="{5AFA4DCD-66E5-6F44-B685-257BA46245C1}" type="slidenum">
              <a:rPr lang="ro-RO" smtClean="0"/>
              <a:t>27</a:t>
            </a:fld>
            <a:endParaRPr lang="ro-RO"/>
          </a:p>
        </p:txBody>
      </p:sp>
    </p:spTree>
    <p:extLst>
      <p:ext uri="{BB962C8B-B14F-4D97-AF65-F5344CB8AC3E}">
        <p14:creationId xmlns:p14="http://schemas.microsoft.com/office/powerpoint/2010/main" val="347872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E405-E903-A542-0AEB-1C48A7996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92732-13E5-7D8F-A232-DE0151C01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FE21B-3831-EFE4-02AF-EB993F69BC9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5CADA7E-9534-71E0-493B-B57071B57EB9}"/>
              </a:ext>
            </a:extLst>
          </p:cNvPr>
          <p:cNvSpPr>
            <a:spLocks noGrp="1"/>
          </p:cNvSpPr>
          <p:nvPr>
            <p:ph type="sldNum" sz="quarter" idx="5"/>
          </p:nvPr>
        </p:nvSpPr>
        <p:spPr/>
        <p:txBody>
          <a:bodyPr/>
          <a:lstStyle/>
          <a:p>
            <a:fld id="{5AFA4DCD-66E5-6F44-B685-257BA46245C1}" type="slidenum">
              <a:rPr lang="ro-RO" smtClean="0"/>
              <a:t>28</a:t>
            </a:fld>
            <a:endParaRPr lang="ro-RO"/>
          </a:p>
        </p:txBody>
      </p:sp>
    </p:spTree>
    <p:extLst>
      <p:ext uri="{BB962C8B-B14F-4D97-AF65-F5344CB8AC3E}">
        <p14:creationId xmlns:p14="http://schemas.microsoft.com/office/powerpoint/2010/main" val="1397469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D21FF-D5B0-3C9A-0AD0-854849949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DC3E3-3D2F-5248-42BF-CB02816C6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49CF3-DB92-A189-3F76-5306DC8291A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7DAA8B-8684-FBF6-B866-7EC0A2D3E619}"/>
              </a:ext>
            </a:extLst>
          </p:cNvPr>
          <p:cNvSpPr>
            <a:spLocks noGrp="1"/>
          </p:cNvSpPr>
          <p:nvPr>
            <p:ph type="sldNum" sz="quarter" idx="5"/>
          </p:nvPr>
        </p:nvSpPr>
        <p:spPr/>
        <p:txBody>
          <a:bodyPr/>
          <a:lstStyle/>
          <a:p>
            <a:fld id="{5AFA4DCD-66E5-6F44-B685-257BA46245C1}" type="slidenum">
              <a:rPr lang="ro-RO" smtClean="0"/>
              <a:t>29</a:t>
            </a:fld>
            <a:endParaRPr lang="ro-RO"/>
          </a:p>
        </p:txBody>
      </p:sp>
    </p:spTree>
    <p:extLst>
      <p:ext uri="{BB962C8B-B14F-4D97-AF65-F5344CB8AC3E}">
        <p14:creationId xmlns:p14="http://schemas.microsoft.com/office/powerpoint/2010/main" val="767448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99283-2A0A-4F7F-40F7-FDAEEB48E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6B818-D7F6-A25A-9E3F-7C2F2FE55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86E27-08AF-74DD-8E6A-A388BCB81C3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64FE56B-E32C-9CCA-93E2-E6ED73184AC9}"/>
              </a:ext>
            </a:extLst>
          </p:cNvPr>
          <p:cNvSpPr>
            <a:spLocks noGrp="1"/>
          </p:cNvSpPr>
          <p:nvPr>
            <p:ph type="sldNum" sz="quarter" idx="5"/>
          </p:nvPr>
        </p:nvSpPr>
        <p:spPr/>
        <p:txBody>
          <a:bodyPr/>
          <a:lstStyle/>
          <a:p>
            <a:fld id="{5AFA4DCD-66E5-6F44-B685-257BA46245C1}" type="slidenum">
              <a:rPr lang="ro-RO" smtClean="0"/>
              <a:t>30</a:t>
            </a:fld>
            <a:endParaRPr lang="ro-RO"/>
          </a:p>
        </p:txBody>
      </p:sp>
    </p:spTree>
    <p:extLst>
      <p:ext uri="{BB962C8B-B14F-4D97-AF65-F5344CB8AC3E}">
        <p14:creationId xmlns:p14="http://schemas.microsoft.com/office/powerpoint/2010/main" val="4264013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A3C70-605C-A1DA-DF84-3910A7FC8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3C870-2100-1E8C-800A-D704ECF82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BD72A-00C4-7821-B524-B6DD443ABF4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3F7C917-1257-8969-E84B-A31086F6B076}"/>
              </a:ext>
            </a:extLst>
          </p:cNvPr>
          <p:cNvSpPr>
            <a:spLocks noGrp="1"/>
          </p:cNvSpPr>
          <p:nvPr>
            <p:ph type="sldNum" sz="quarter" idx="5"/>
          </p:nvPr>
        </p:nvSpPr>
        <p:spPr/>
        <p:txBody>
          <a:bodyPr/>
          <a:lstStyle/>
          <a:p>
            <a:fld id="{5AFA4DCD-66E5-6F44-B685-257BA46245C1}" type="slidenum">
              <a:rPr lang="ro-RO" smtClean="0"/>
              <a:t>31</a:t>
            </a:fld>
            <a:endParaRPr lang="ro-RO"/>
          </a:p>
        </p:txBody>
      </p:sp>
    </p:spTree>
    <p:extLst>
      <p:ext uri="{BB962C8B-B14F-4D97-AF65-F5344CB8AC3E}">
        <p14:creationId xmlns:p14="http://schemas.microsoft.com/office/powerpoint/2010/main" val="424740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5</a:t>
            </a:fld>
            <a:endParaRPr lang="ro-RO"/>
          </a:p>
        </p:txBody>
      </p:sp>
    </p:spTree>
    <p:extLst>
      <p:ext uri="{BB962C8B-B14F-4D97-AF65-F5344CB8AC3E}">
        <p14:creationId xmlns:p14="http://schemas.microsoft.com/office/powerpoint/2010/main" val="571307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A87C-5623-CA9F-B4F5-6475E13A0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06E86-17E1-8B90-4ABB-997B3350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4B0CC-71FE-FF48-B0E3-13F6CEE7389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7D0AE9-6911-55B6-81BF-7F29B9614453}"/>
              </a:ext>
            </a:extLst>
          </p:cNvPr>
          <p:cNvSpPr>
            <a:spLocks noGrp="1"/>
          </p:cNvSpPr>
          <p:nvPr>
            <p:ph type="sldNum" sz="quarter" idx="5"/>
          </p:nvPr>
        </p:nvSpPr>
        <p:spPr/>
        <p:txBody>
          <a:bodyPr/>
          <a:lstStyle/>
          <a:p>
            <a:fld id="{5AFA4DCD-66E5-6F44-B685-257BA46245C1}" type="slidenum">
              <a:rPr lang="ro-RO" smtClean="0"/>
              <a:t>32</a:t>
            </a:fld>
            <a:endParaRPr lang="ro-RO"/>
          </a:p>
        </p:txBody>
      </p:sp>
    </p:spTree>
    <p:extLst>
      <p:ext uri="{BB962C8B-B14F-4D97-AF65-F5344CB8AC3E}">
        <p14:creationId xmlns:p14="http://schemas.microsoft.com/office/powerpoint/2010/main" val="2021178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2A457-E509-4EA4-E33E-F572D242D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6E921-3D3D-083F-1511-C5D94567A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7B195-E40D-CBDB-328E-A62E4A1AEC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14514C6-9D95-A782-282B-92480F256321}"/>
              </a:ext>
            </a:extLst>
          </p:cNvPr>
          <p:cNvSpPr>
            <a:spLocks noGrp="1"/>
          </p:cNvSpPr>
          <p:nvPr>
            <p:ph type="sldNum" sz="quarter" idx="5"/>
          </p:nvPr>
        </p:nvSpPr>
        <p:spPr/>
        <p:txBody>
          <a:bodyPr/>
          <a:lstStyle/>
          <a:p>
            <a:fld id="{5AFA4DCD-66E5-6F44-B685-257BA46245C1}" type="slidenum">
              <a:rPr lang="ro-RO" smtClean="0"/>
              <a:t>33</a:t>
            </a:fld>
            <a:endParaRPr lang="ro-RO"/>
          </a:p>
        </p:txBody>
      </p:sp>
    </p:spTree>
    <p:extLst>
      <p:ext uri="{BB962C8B-B14F-4D97-AF65-F5344CB8AC3E}">
        <p14:creationId xmlns:p14="http://schemas.microsoft.com/office/powerpoint/2010/main" val="569570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BF99-B4FF-81FB-394C-4FD79CECC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2BA52-AEB0-AF8B-9D18-C16B1279B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C8C54-688B-4868-6351-788019D2147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086A1F-C901-0794-16A8-A0E80487ABF8}"/>
              </a:ext>
            </a:extLst>
          </p:cNvPr>
          <p:cNvSpPr>
            <a:spLocks noGrp="1"/>
          </p:cNvSpPr>
          <p:nvPr>
            <p:ph type="sldNum" sz="quarter" idx="5"/>
          </p:nvPr>
        </p:nvSpPr>
        <p:spPr/>
        <p:txBody>
          <a:bodyPr/>
          <a:lstStyle/>
          <a:p>
            <a:fld id="{5AFA4DCD-66E5-6F44-B685-257BA46245C1}" type="slidenum">
              <a:rPr lang="ro-RO" smtClean="0"/>
              <a:t>34</a:t>
            </a:fld>
            <a:endParaRPr lang="ro-RO"/>
          </a:p>
        </p:txBody>
      </p:sp>
    </p:spTree>
    <p:extLst>
      <p:ext uri="{BB962C8B-B14F-4D97-AF65-F5344CB8AC3E}">
        <p14:creationId xmlns:p14="http://schemas.microsoft.com/office/powerpoint/2010/main" val="1293050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30CBD-3C39-41AF-15FE-53A5AE8F7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9CFC-A568-59AB-92B1-C18D193BE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727DC-FECB-B48D-416E-57830BB57C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A4EE38-778D-3829-2EFA-79B86555B2E2}"/>
              </a:ext>
            </a:extLst>
          </p:cNvPr>
          <p:cNvSpPr>
            <a:spLocks noGrp="1"/>
          </p:cNvSpPr>
          <p:nvPr>
            <p:ph type="sldNum" sz="quarter" idx="5"/>
          </p:nvPr>
        </p:nvSpPr>
        <p:spPr/>
        <p:txBody>
          <a:bodyPr/>
          <a:lstStyle/>
          <a:p>
            <a:fld id="{5AFA4DCD-66E5-6F44-B685-257BA46245C1}" type="slidenum">
              <a:rPr lang="ro-RO" smtClean="0"/>
              <a:t>35</a:t>
            </a:fld>
            <a:endParaRPr lang="ro-RO"/>
          </a:p>
        </p:txBody>
      </p:sp>
    </p:spTree>
    <p:extLst>
      <p:ext uri="{BB962C8B-B14F-4D97-AF65-F5344CB8AC3E}">
        <p14:creationId xmlns:p14="http://schemas.microsoft.com/office/powerpoint/2010/main" val="2444162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00FE2-D61E-11A5-AC66-11C488DDC3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63D64-6156-CE4C-39C9-247FC3C65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5B694-0126-ABBF-5500-A3140D799CD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00AEFBC-74C8-167C-E436-D748868DA296}"/>
              </a:ext>
            </a:extLst>
          </p:cNvPr>
          <p:cNvSpPr>
            <a:spLocks noGrp="1"/>
          </p:cNvSpPr>
          <p:nvPr>
            <p:ph type="sldNum" sz="quarter" idx="5"/>
          </p:nvPr>
        </p:nvSpPr>
        <p:spPr/>
        <p:txBody>
          <a:bodyPr/>
          <a:lstStyle/>
          <a:p>
            <a:fld id="{5AFA4DCD-66E5-6F44-B685-257BA46245C1}" type="slidenum">
              <a:rPr lang="ro-RO" smtClean="0"/>
              <a:t>36</a:t>
            </a:fld>
            <a:endParaRPr lang="ro-RO"/>
          </a:p>
        </p:txBody>
      </p:sp>
    </p:spTree>
    <p:extLst>
      <p:ext uri="{BB962C8B-B14F-4D97-AF65-F5344CB8AC3E}">
        <p14:creationId xmlns:p14="http://schemas.microsoft.com/office/powerpoint/2010/main" val="364396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0E32A-714F-0120-0D4B-F157C4D97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1A45D-EFDC-143E-E82D-8A6F6B918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45E5A-94C7-D7D9-34F9-16FF5A192C8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1E8889-5454-9FB6-F65B-55098980CCC6}"/>
              </a:ext>
            </a:extLst>
          </p:cNvPr>
          <p:cNvSpPr>
            <a:spLocks noGrp="1"/>
          </p:cNvSpPr>
          <p:nvPr>
            <p:ph type="sldNum" sz="quarter" idx="5"/>
          </p:nvPr>
        </p:nvSpPr>
        <p:spPr/>
        <p:txBody>
          <a:bodyPr/>
          <a:lstStyle/>
          <a:p>
            <a:fld id="{5AFA4DCD-66E5-6F44-B685-257BA46245C1}" type="slidenum">
              <a:rPr lang="ro-RO" smtClean="0"/>
              <a:t>37</a:t>
            </a:fld>
            <a:endParaRPr lang="ro-RO"/>
          </a:p>
        </p:txBody>
      </p:sp>
    </p:spTree>
    <p:extLst>
      <p:ext uri="{BB962C8B-B14F-4D97-AF65-F5344CB8AC3E}">
        <p14:creationId xmlns:p14="http://schemas.microsoft.com/office/powerpoint/2010/main" val="261598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EB86-1BD1-B24A-B9FD-658E31BA4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7E09B-D4A2-5F7B-D571-C7FD1A7AA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79415-E8B4-B5DA-552F-72BC996916D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D37083-C87E-F1F3-6052-449B76E29948}"/>
              </a:ext>
            </a:extLst>
          </p:cNvPr>
          <p:cNvSpPr>
            <a:spLocks noGrp="1"/>
          </p:cNvSpPr>
          <p:nvPr>
            <p:ph type="sldNum" sz="quarter" idx="5"/>
          </p:nvPr>
        </p:nvSpPr>
        <p:spPr/>
        <p:txBody>
          <a:bodyPr/>
          <a:lstStyle/>
          <a:p>
            <a:fld id="{5AFA4DCD-66E5-6F44-B685-257BA46245C1}" type="slidenum">
              <a:rPr lang="ro-RO" smtClean="0"/>
              <a:t>38</a:t>
            </a:fld>
            <a:endParaRPr lang="ro-RO"/>
          </a:p>
        </p:txBody>
      </p:sp>
    </p:spTree>
    <p:extLst>
      <p:ext uri="{BB962C8B-B14F-4D97-AF65-F5344CB8AC3E}">
        <p14:creationId xmlns:p14="http://schemas.microsoft.com/office/powerpoint/2010/main" val="1815355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21B2-3665-0AFB-CDBF-46D405290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920A4-9268-D523-60F3-D249A73D8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0FF0B-766F-A8F3-272D-6E9292B1815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D615339-0D56-9A7F-F694-67EE7CA7BC56}"/>
              </a:ext>
            </a:extLst>
          </p:cNvPr>
          <p:cNvSpPr>
            <a:spLocks noGrp="1"/>
          </p:cNvSpPr>
          <p:nvPr>
            <p:ph type="sldNum" sz="quarter" idx="5"/>
          </p:nvPr>
        </p:nvSpPr>
        <p:spPr/>
        <p:txBody>
          <a:bodyPr/>
          <a:lstStyle/>
          <a:p>
            <a:fld id="{5AFA4DCD-66E5-6F44-B685-257BA46245C1}" type="slidenum">
              <a:rPr lang="ro-RO" smtClean="0"/>
              <a:t>39</a:t>
            </a:fld>
            <a:endParaRPr lang="ro-RO"/>
          </a:p>
        </p:txBody>
      </p:sp>
    </p:spTree>
    <p:extLst>
      <p:ext uri="{BB962C8B-B14F-4D97-AF65-F5344CB8AC3E}">
        <p14:creationId xmlns:p14="http://schemas.microsoft.com/office/powerpoint/2010/main" val="829048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A0E53-2880-0D06-07AE-F72A06BDB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A016E-0608-0A9B-0411-135F998CB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74039-6A83-6498-4B32-2684CF5236E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50C440D-39C9-65E8-225B-78164050716C}"/>
              </a:ext>
            </a:extLst>
          </p:cNvPr>
          <p:cNvSpPr>
            <a:spLocks noGrp="1"/>
          </p:cNvSpPr>
          <p:nvPr>
            <p:ph type="sldNum" sz="quarter" idx="5"/>
          </p:nvPr>
        </p:nvSpPr>
        <p:spPr/>
        <p:txBody>
          <a:bodyPr/>
          <a:lstStyle/>
          <a:p>
            <a:fld id="{5AFA4DCD-66E5-6F44-B685-257BA46245C1}" type="slidenum">
              <a:rPr lang="ro-RO" smtClean="0"/>
              <a:t>40</a:t>
            </a:fld>
            <a:endParaRPr lang="ro-RO"/>
          </a:p>
        </p:txBody>
      </p:sp>
    </p:spTree>
    <p:extLst>
      <p:ext uri="{BB962C8B-B14F-4D97-AF65-F5344CB8AC3E}">
        <p14:creationId xmlns:p14="http://schemas.microsoft.com/office/powerpoint/2010/main" val="1089934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667C-509D-89AC-276C-995E1BAAD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0CC19-6003-74B6-C2E5-25EB69C56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F9B05-7C3D-E312-B9A6-EAAD310BE3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EC4F5E7-69D0-12BD-6436-6053EBB89001}"/>
              </a:ext>
            </a:extLst>
          </p:cNvPr>
          <p:cNvSpPr>
            <a:spLocks noGrp="1"/>
          </p:cNvSpPr>
          <p:nvPr>
            <p:ph type="sldNum" sz="quarter" idx="5"/>
          </p:nvPr>
        </p:nvSpPr>
        <p:spPr/>
        <p:txBody>
          <a:bodyPr/>
          <a:lstStyle/>
          <a:p>
            <a:fld id="{5AFA4DCD-66E5-6F44-B685-257BA46245C1}" type="slidenum">
              <a:rPr lang="ro-RO" smtClean="0"/>
              <a:t>41</a:t>
            </a:fld>
            <a:endParaRPr lang="ro-RO"/>
          </a:p>
        </p:txBody>
      </p:sp>
    </p:spTree>
    <p:extLst>
      <p:ext uri="{BB962C8B-B14F-4D97-AF65-F5344CB8AC3E}">
        <p14:creationId xmlns:p14="http://schemas.microsoft.com/office/powerpoint/2010/main" val="402074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EC4CE-4080-1D9F-34F9-25EE31D76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ADA2C-60C1-CAC4-9F8D-51A7C50BE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49D0F-C0C9-2E35-0BE2-A42CDDAEC1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FE9CDA-6FAD-A8FD-5ADC-99A9C9303BAB}"/>
              </a:ext>
            </a:extLst>
          </p:cNvPr>
          <p:cNvSpPr>
            <a:spLocks noGrp="1"/>
          </p:cNvSpPr>
          <p:nvPr>
            <p:ph type="sldNum" sz="quarter" idx="5"/>
          </p:nvPr>
        </p:nvSpPr>
        <p:spPr/>
        <p:txBody>
          <a:bodyPr/>
          <a:lstStyle/>
          <a:p>
            <a:fld id="{5AFA4DCD-66E5-6F44-B685-257BA46245C1}" type="slidenum">
              <a:rPr lang="ro-RO" smtClean="0"/>
              <a:t>6</a:t>
            </a:fld>
            <a:endParaRPr lang="ro-RO"/>
          </a:p>
        </p:txBody>
      </p:sp>
    </p:spTree>
    <p:extLst>
      <p:ext uri="{BB962C8B-B14F-4D97-AF65-F5344CB8AC3E}">
        <p14:creationId xmlns:p14="http://schemas.microsoft.com/office/powerpoint/2010/main" val="250214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F5F1-B37C-4F4C-4D5A-8DF5D70A4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460F6-51B3-6694-F135-2BB18C391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79B2A-A013-945E-E3DC-58C1A5BF3D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7B15493-4D59-DB22-8B3E-F222161077D2}"/>
              </a:ext>
            </a:extLst>
          </p:cNvPr>
          <p:cNvSpPr>
            <a:spLocks noGrp="1"/>
          </p:cNvSpPr>
          <p:nvPr>
            <p:ph type="sldNum" sz="quarter" idx="5"/>
          </p:nvPr>
        </p:nvSpPr>
        <p:spPr/>
        <p:txBody>
          <a:bodyPr/>
          <a:lstStyle/>
          <a:p>
            <a:fld id="{5AFA4DCD-66E5-6F44-B685-257BA46245C1}" type="slidenum">
              <a:rPr lang="ro-RO" smtClean="0"/>
              <a:t>42</a:t>
            </a:fld>
            <a:endParaRPr lang="ro-RO"/>
          </a:p>
        </p:txBody>
      </p:sp>
    </p:spTree>
    <p:extLst>
      <p:ext uri="{BB962C8B-B14F-4D97-AF65-F5344CB8AC3E}">
        <p14:creationId xmlns:p14="http://schemas.microsoft.com/office/powerpoint/2010/main" val="2007781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728C7-0003-375D-76E9-EE72A82ED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AE2C6-0512-6E76-C65A-49DC739A4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7EC30-1D00-E4B8-1088-2B16535672B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3A5D68-CDF4-D9E9-A540-93802E2BFCFF}"/>
              </a:ext>
            </a:extLst>
          </p:cNvPr>
          <p:cNvSpPr>
            <a:spLocks noGrp="1"/>
          </p:cNvSpPr>
          <p:nvPr>
            <p:ph type="sldNum" sz="quarter" idx="5"/>
          </p:nvPr>
        </p:nvSpPr>
        <p:spPr/>
        <p:txBody>
          <a:bodyPr/>
          <a:lstStyle/>
          <a:p>
            <a:fld id="{5AFA4DCD-66E5-6F44-B685-257BA46245C1}" type="slidenum">
              <a:rPr lang="ro-RO" smtClean="0"/>
              <a:t>43</a:t>
            </a:fld>
            <a:endParaRPr lang="ro-RO"/>
          </a:p>
        </p:txBody>
      </p:sp>
    </p:spTree>
    <p:extLst>
      <p:ext uri="{BB962C8B-B14F-4D97-AF65-F5344CB8AC3E}">
        <p14:creationId xmlns:p14="http://schemas.microsoft.com/office/powerpoint/2010/main" val="1964598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3B6F-9AFF-8F8B-0E22-913B018C6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59580-9473-1D36-27F0-A371E5681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DB3BD-C66F-0283-0AEA-7557E6FCA1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FCF70D-CE14-517B-FEE2-317050CC2B38}"/>
              </a:ext>
            </a:extLst>
          </p:cNvPr>
          <p:cNvSpPr>
            <a:spLocks noGrp="1"/>
          </p:cNvSpPr>
          <p:nvPr>
            <p:ph type="sldNum" sz="quarter" idx="5"/>
          </p:nvPr>
        </p:nvSpPr>
        <p:spPr/>
        <p:txBody>
          <a:bodyPr/>
          <a:lstStyle/>
          <a:p>
            <a:fld id="{5AFA4DCD-66E5-6F44-B685-257BA46245C1}" type="slidenum">
              <a:rPr lang="ro-RO" smtClean="0"/>
              <a:t>44</a:t>
            </a:fld>
            <a:endParaRPr lang="ro-RO"/>
          </a:p>
        </p:txBody>
      </p:sp>
    </p:spTree>
    <p:extLst>
      <p:ext uri="{BB962C8B-B14F-4D97-AF65-F5344CB8AC3E}">
        <p14:creationId xmlns:p14="http://schemas.microsoft.com/office/powerpoint/2010/main" val="1534407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4BE52-13DD-9AF3-AF70-5E4F7940D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3C945-5175-C517-4A29-76F0C7065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BCFEE-5345-5D95-0258-CCC0BC2258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31CED6C-11E6-C08E-4780-7606DB4DF121}"/>
              </a:ext>
            </a:extLst>
          </p:cNvPr>
          <p:cNvSpPr>
            <a:spLocks noGrp="1"/>
          </p:cNvSpPr>
          <p:nvPr>
            <p:ph type="sldNum" sz="quarter" idx="5"/>
          </p:nvPr>
        </p:nvSpPr>
        <p:spPr/>
        <p:txBody>
          <a:bodyPr/>
          <a:lstStyle/>
          <a:p>
            <a:fld id="{5AFA4DCD-66E5-6F44-B685-257BA46245C1}" type="slidenum">
              <a:rPr lang="ro-RO" smtClean="0"/>
              <a:t>45</a:t>
            </a:fld>
            <a:endParaRPr lang="ro-RO"/>
          </a:p>
        </p:txBody>
      </p:sp>
    </p:spTree>
    <p:extLst>
      <p:ext uri="{BB962C8B-B14F-4D97-AF65-F5344CB8AC3E}">
        <p14:creationId xmlns:p14="http://schemas.microsoft.com/office/powerpoint/2010/main" val="556244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C430-E9BE-0FF1-2433-94606D16F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C3E5B-D6BC-FC9A-48B2-F95012580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B369A-0048-5173-479E-A55CF3BEB5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3F9D7F7-14BE-CC64-8296-79914871FCC7}"/>
              </a:ext>
            </a:extLst>
          </p:cNvPr>
          <p:cNvSpPr>
            <a:spLocks noGrp="1"/>
          </p:cNvSpPr>
          <p:nvPr>
            <p:ph type="sldNum" sz="quarter" idx="5"/>
          </p:nvPr>
        </p:nvSpPr>
        <p:spPr/>
        <p:txBody>
          <a:bodyPr/>
          <a:lstStyle/>
          <a:p>
            <a:fld id="{5AFA4DCD-66E5-6F44-B685-257BA46245C1}" type="slidenum">
              <a:rPr lang="ro-RO" smtClean="0"/>
              <a:t>46</a:t>
            </a:fld>
            <a:endParaRPr lang="ro-RO"/>
          </a:p>
        </p:txBody>
      </p:sp>
    </p:spTree>
    <p:extLst>
      <p:ext uri="{BB962C8B-B14F-4D97-AF65-F5344CB8AC3E}">
        <p14:creationId xmlns:p14="http://schemas.microsoft.com/office/powerpoint/2010/main" val="118531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BDED-C18D-E8AE-67A3-8FA23E4C8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587F7-6ECE-7B65-612C-F730AC63D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DCEDF-E3AB-26C1-5279-8A2FA53D3B7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5149FC-6F8B-D042-A293-62CD27EDD193}"/>
              </a:ext>
            </a:extLst>
          </p:cNvPr>
          <p:cNvSpPr>
            <a:spLocks noGrp="1"/>
          </p:cNvSpPr>
          <p:nvPr>
            <p:ph type="sldNum" sz="quarter" idx="5"/>
          </p:nvPr>
        </p:nvSpPr>
        <p:spPr/>
        <p:txBody>
          <a:bodyPr/>
          <a:lstStyle/>
          <a:p>
            <a:fld id="{5AFA4DCD-66E5-6F44-B685-257BA46245C1}" type="slidenum">
              <a:rPr lang="ro-RO" smtClean="0"/>
              <a:t>47</a:t>
            </a:fld>
            <a:endParaRPr lang="ro-RO"/>
          </a:p>
        </p:txBody>
      </p:sp>
    </p:spTree>
    <p:extLst>
      <p:ext uri="{BB962C8B-B14F-4D97-AF65-F5344CB8AC3E}">
        <p14:creationId xmlns:p14="http://schemas.microsoft.com/office/powerpoint/2010/main" val="2164767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D6692-B776-9E70-AE28-A41CD5934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6E16C-9CBD-CA23-1062-0C394F2AB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F06E5-6B9C-2E90-8CB1-33E78A9FE1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8F441F8-3C59-B7D5-8112-24CF85C472D9}"/>
              </a:ext>
            </a:extLst>
          </p:cNvPr>
          <p:cNvSpPr>
            <a:spLocks noGrp="1"/>
          </p:cNvSpPr>
          <p:nvPr>
            <p:ph type="sldNum" sz="quarter" idx="5"/>
          </p:nvPr>
        </p:nvSpPr>
        <p:spPr/>
        <p:txBody>
          <a:bodyPr/>
          <a:lstStyle/>
          <a:p>
            <a:fld id="{5AFA4DCD-66E5-6F44-B685-257BA46245C1}" type="slidenum">
              <a:rPr lang="ro-RO" smtClean="0"/>
              <a:t>48</a:t>
            </a:fld>
            <a:endParaRPr lang="ro-RO"/>
          </a:p>
        </p:txBody>
      </p:sp>
    </p:spTree>
    <p:extLst>
      <p:ext uri="{BB962C8B-B14F-4D97-AF65-F5344CB8AC3E}">
        <p14:creationId xmlns:p14="http://schemas.microsoft.com/office/powerpoint/2010/main" val="21102689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4B0B1-DBF1-22BE-465F-AE175185D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CB696-AF97-5811-62C9-74F634550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711AC-547C-34ED-6A38-5B967363C1B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D3D84B-81E6-0A9B-BA71-F42A5CB242A5}"/>
              </a:ext>
            </a:extLst>
          </p:cNvPr>
          <p:cNvSpPr>
            <a:spLocks noGrp="1"/>
          </p:cNvSpPr>
          <p:nvPr>
            <p:ph type="sldNum" sz="quarter" idx="5"/>
          </p:nvPr>
        </p:nvSpPr>
        <p:spPr/>
        <p:txBody>
          <a:bodyPr/>
          <a:lstStyle/>
          <a:p>
            <a:fld id="{5AFA4DCD-66E5-6F44-B685-257BA46245C1}" type="slidenum">
              <a:rPr lang="ro-RO" smtClean="0"/>
              <a:t>49</a:t>
            </a:fld>
            <a:endParaRPr lang="ro-RO"/>
          </a:p>
        </p:txBody>
      </p:sp>
    </p:spTree>
    <p:extLst>
      <p:ext uri="{BB962C8B-B14F-4D97-AF65-F5344CB8AC3E}">
        <p14:creationId xmlns:p14="http://schemas.microsoft.com/office/powerpoint/2010/main" val="374689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10BFC-E5DF-264A-08E9-69E32860F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221A9-C9FA-966B-379B-934E4B3FC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FA824-F089-A6ED-832E-77FB06914BE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19AAAFC-C88C-993A-6EE6-C43EB1502E36}"/>
              </a:ext>
            </a:extLst>
          </p:cNvPr>
          <p:cNvSpPr>
            <a:spLocks noGrp="1"/>
          </p:cNvSpPr>
          <p:nvPr>
            <p:ph type="sldNum" sz="quarter" idx="5"/>
          </p:nvPr>
        </p:nvSpPr>
        <p:spPr/>
        <p:txBody>
          <a:bodyPr/>
          <a:lstStyle/>
          <a:p>
            <a:fld id="{5AFA4DCD-66E5-6F44-B685-257BA46245C1}" type="slidenum">
              <a:rPr lang="ro-RO" smtClean="0"/>
              <a:t>50</a:t>
            </a:fld>
            <a:endParaRPr lang="ro-RO"/>
          </a:p>
        </p:txBody>
      </p:sp>
    </p:spTree>
    <p:extLst>
      <p:ext uri="{BB962C8B-B14F-4D97-AF65-F5344CB8AC3E}">
        <p14:creationId xmlns:p14="http://schemas.microsoft.com/office/powerpoint/2010/main" val="4081746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833CC-06E8-A3C5-7C6D-F9BBAC5B6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D380A-5374-706D-19BB-62D268768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E65DE8-ADD0-4404-A135-D2A8925669A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483B34-B111-D799-A335-9B0178840BDB}"/>
              </a:ext>
            </a:extLst>
          </p:cNvPr>
          <p:cNvSpPr>
            <a:spLocks noGrp="1"/>
          </p:cNvSpPr>
          <p:nvPr>
            <p:ph type="sldNum" sz="quarter" idx="5"/>
          </p:nvPr>
        </p:nvSpPr>
        <p:spPr/>
        <p:txBody>
          <a:bodyPr/>
          <a:lstStyle/>
          <a:p>
            <a:fld id="{5AFA4DCD-66E5-6F44-B685-257BA46245C1}" type="slidenum">
              <a:rPr lang="ro-RO" smtClean="0"/>
              <a:t>51</a:t>
            </a:fld>
            <a:endParaRPr lang="ro-RO"/>
          </a:p>
        </p:txBody>
      </p:sp>
    </p:spTree>
    <p:extLst>
      <p:ext uri="{BB962C8B-B14F-4D97-AF65-F5344CB8AC3E}">
        <p14:creationId xmlns:p14="http://schemas.microsoft.com/office/powerpoint/2010/main" val="410738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1F19-BA91-5879-6A05-391104EF2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6FF85-98F0-9E03-F2E5-584CB2FAD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6BEA0-3E00-836B-CDFB-9C0C008D1F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D4A1AB-297F-2051-B0A2-2F16F5DCB281}"/>
              </a:ext>
            </a:extLst>
          </p:cNvPr>
          <p:cNvSpPr>
            <a:spLocks noGrp="1"/>
          </p:cNvSpPr>
          <p:nvPr>
            <p:ph type="sldNum" sz="quarter" idx="5"/>
          </p:nvPr>
        </p:nvSpPr>
        <p:spPr/>
        <p:txBody>
          <a:bodyPr/>
          <a:lstStyle/>
          <a:p>
            <a:fld id="{5AFA4DCD-66E5-6F44-B685-257BA46245C1}" type="slidenum">
              <a:rPr lang="ro-RO" smtClean="0"/>
              <a:t>7</a:t>
            </a:fld>
            <a:endParaRPr lang="ro-RO"/>
          </a:p>
        </p:txBody>
      </p:sp>
    </p:spTree>
    <p:extLst>
      <p:ext uri="{BB962C8B-B14F-4D97-AF65-F5344CB8AC3E}">
        <p14:creationId xmlns:p14="http://schemas.microsoft.com/office/powerpoint/2010/main" val="346579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8722-A0A5-486E-B783-DFF101E08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12F1B-DBF2-346D-28C9-BECCEC2FF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85602-CED7-F1DC-1AFC-8DD9A6056D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87AD40-C43B-2490-BC79-8501F87AAACF}"/>
              </a:ext>
            </a:extLst>
          </p:cNvPr>
          <p:cNvSpPr>
            <a:spLocks noGrp="1"/>
          </p:cNvSpPr>
          <p:nvPr>
            <p:ph type="sldNum" sz="quarter" idx="5"/>
          </p:nvPr>
        </p:nvSpPr>
        <p:spPr/>
        <p:txBody>
          <a:bodyPr/>
          <a:lstStyle/>
          <a:p>
            <a:fld id="{5AFA4DCD-66E5-6F44-B685-257BA46245C1}" type="slidenum">
              <a:rPr lang="ro-RO" smtClean="0"/>
              <a:t>52</a:t>
            </a:fld>
            <a:endParaRPr lang="ro-RO"/>
          </a:p>
        </p:txBody>
      </p:sp>
    </p:spTree>
    <p:extLst>
      <p:ext uri="{BB962C8B-B14F-4D97-AF65-F5344CB8AC3E}">
        <p14:creationId xmlns:p14="http://schemas.microsoft.com/office/powerpoint/2010/main" val="33851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0D044-3243-0F4A-0B8C-ED8F7B60D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03C3D-745D-4783-C9B6-1497F66C6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13421-EB2C-B570-4359-2F6CDE85E9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F79BB37-5336-79BB-4E67-FB9D50A53161}"/>
              </a:ext>
            </a:extLst>
          </p:cNvPr>
          <p:cNvSpPr>
            <a:spLocks noGrp="1"/>
          </p:cNvSpPr>
          <p:nvPr>
            <p:ph type="sldNum" sz="quarter" idx="5"/>
          </p:nvPr>
        </p:nvSpPr>
        <p:spPr/>
        <p:txBody>
          <a:bodyPr/>
          <a:lstStyle/>
          <a:p>
            <a:fld id="{5AFA4DCD-66E5-6F44-B685-257BA46245C1}" type="slidenum">
              <a:rPr lang="ro-RO" smtClean="0"/>
              <a:t>53</a:t>
            </a:fld>
            <a:endParaRPr lang="ro-RO"/>
          </a:p>
        </p:txBody>
      </p:sp>
    </p:spTree>
    <p:extLst>
      <p:ext uri="{BB962C8B-B14F-4D97-AF65-F5344CB8AC3E}">
        <p14:creationId xmlns:p14="http://schemas.microsoft.com/office/powerpoint/2010/main" val="925830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6D6F-A492-EA49-AA81-A12E87B42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F09B3-7CE1-EFA4-5824-6C22DFDD7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2460F-AFE0-DEB0-0D69-A2351DCCF76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04C4C8B-8117-CBF1-F584-1EB5E09AFC1F}"/>
              </a:ext>
            </a:extLst>
          </p:cNvPr>
          <p:cNvSpPr>
            <a:spLocks noGrp="1"/>
          </p:cNvSpPr>
          <p:nvPr>
            <p:ph type="sldNum" sz="quarter" idx="5"/>
          </p:nvPr>
        </p:nvSpPr>
        <p:spPr/>
        <p:txBody>
          <a:bodyPr/>
          <a:lstStyle/>
          <a:p>
            <a:fld id="{5AFA4DCD-66E5-6F44-B685-257BA46245C1}" type="slidenum">
              <a:rPr lang="ro-RO" smtClean="0"/>
              <a:t>54</a:t>
            </a:fld>
            <a:endParaRPr lang="ro-RO"/>
          </a:p>
        </p:txBody>
      </p:sp>
    </p:spTree>
    <p:extLst>
      <p:ext uri="{BB962C8B-B14F-4D97-AF65-F5344CB8AC3E}">
        <p14:creationId xmlns:p14="http://schemas.microsoft.com/office/powerpoint/2010/main" val="4226851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20F54-FBE9-1177-FBC5-B47481C58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7CB80-790B-AE60-F48F-AF9DA8EDF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10868-DE3C-3529-6C91-E2766447BE7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AAA87B-C82F-2F96-88EF-05F49AC597B8}"/>
              </a:ext>
            </a:extLst>
          </p:cNvPr>
          <p:cNvSpPr>
            <a:spLocks noGrp="1"/>
          </p:cNvSpPr>
          <p:nvPr>
            <p:ph type="sldNum" sz="quarter" idx="5"/>
          </p:nvPr>
        </p:nvSpPr>
        <p:spPr/>
        <p:txBody>
          <a:bodyPr/>
          <a:lstStyle/>
          <a:p>
            <a:fld id="{5AFA4DCD-66E5-6F44-B685-257BA46245C1}" type="slidenum">
              <a:rPr lang="ro-RO" smtClean="0"/>
              <a:t>55</a:t>
            </a:fld>
            <a:endParaRPr lang="ro-RO"/>
          </a:p>
        </p:txBody>
      </p:sp>
    </p:spTree>
    <p:extLst>
      <p:ext uri="{BB962C8B-B14F-4D97-AF65-F5344CB8AC3E}">
        <p14:creationId xmlns:p14="http://schemas.microsoft.com/office/powerpoint/2010/main" val="2385679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6C589-A102-2533-1C56-5F8E5C66C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39F1A-6894-BC64-0A3F-F9EB5D0F1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71A21-A543-C462-8C6B-D163F5E3B5B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31E56DE-98F4-A06F-EFDA-84EBFC9472CE}"/>
              </a:ext>
            </a:extLst>
          </p:cNvPr>
          <p:cNvSpPr>
            <a:spLocks noGrp="1"/>
          </p:cNvSpPr>
          <p:nvPr>
            <p:ph type="sldNum" sz="quarter" idx="5"/>
          </p:nvPr>
        </p:nvSpPr>
        <p:spPr/>
        <p:txBody>
          <a:bodyPr/>
          <a:lstStyle/>
          <a:p>
            <a:fld id="{5AFA4DCD-66E5-6F44-B685-257BA46245C1}" type="slidenum">
              <a:rPr lang="ro-RO" smtClean="0"/>
              <a:t>56</a:t>
            </a:fld>
            <a:endParaRPr lang="ro-RO"/>
          </a:p>
        </p:txBody>
      </p:sp>
    </p:spTree>
    <p:extLst>
      <p:ext uri="{BB962C8B-B14F-4D97-AF65-F5344CB8AC3E}">
        <p14:creationId xmlns:p14="http://schemas.microsoft.com/office/powerpoint/2010/main" val="947022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2993-DD44-C2BF-76EB-0B343FE56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AF789-0B85-9E40-03BA-371B5F3A1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2E418-96B5-1E30-441A-C1DA98A49C1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42AB54-C084-6ABB-FDA9-88615C21BFC5}"/>
              </a:ext>
            </a:extLst>
          </p:cNvPr>
          <p:cNvSpPr>
            <a:spLocks noGrp="1"/>
          </p:cNvSpPr>
          <p:nvPr>
            <p:ph type="sldNum" sz="quarter" idx="5"/>
          </p:nvPr>
        </p:nvSpPr>
        <p:spPr/>
        <p:txBody>
          <a:bodyPr/>
          <a:lstStyle/>
          <a:p>
            <a:fld id="{5AFA4DCD-66E5-6F44-B685-257BA46245C1}" type="slidenum">
              <a:rPr lang="ro-RO" smtClean="0"/>
              <a:t>57</a:t>
            </a:fld>
            <a:endParaRPr lang="ro-RO"/>
          </a:p>
        </p:txBody>
      </p:sp>
    </p:spTree>
    <p:extLst>
      <p:ext uri="{BB962C8B-B14F-4D97-AF65-F5344CB8AC3E}">
        <p14:creationId xmlns:p14="http://schemas.microsoft.com/office/powerpoint/2010/main" val="2152446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9F5A-1398-4554-EB2C-CFC5F78DB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AF892-56BD-994E-56CA-9209FB35C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5AC49-2FEE-D260-0A83-D2BCEC30A2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E59195D-8D9B-73E5-BF92-6CAA3EB12666}"/>
              </a:ext>
            </a:extLst>
          </p:cNvPr>
          <p:cNvSpPr>
            <a:spLocks noGrp="1"/>
          </p:cNvSpPr>
          <p:nvPr>
            <p:ph type="sldNum" sz="quarter" idx="5"/>
          </p:nvPr>
        </p:nvSpPr>
        <p:spPr/>
        <p:txBody>
          <a:bodyPr/>
          <a:lstStyle/>
          <a:p>
            <a:fld id="{5AFA4DCD-66E5-6F44-B685-257BA46245C1}" type="slidenum">
              <a:rPr lang="ro-RO" smtClean="0"/>
              <a:t>58</a:t>
            </a:fld>
            <a:endParaRPr lang="ro-RO"/>
          </a:p>
        </p:txBody>
      </p:sp>
    </p:spTree>
    <p:extLst>
      <p:ext uri="{BB962C8B-B14F-4D97-AF65-F5344CB8AC3E}">
        <p14:creationId xmlns:p14="http://schemas.microsoft.com/office/powerpoint/2010/main" val="2654071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0B07-3C30-CF8C-DBCB-2DFB0B952F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EFD40-463E-7B60-8DC5-1DDA4FEE9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C68CF-8C43-6313-CA42-5FEBBDD2E9F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2E3C94D-F7F7-0783-AC0F-334534DD321A}"/>
              </a:ext>
            </a:extLst>
          </p:cNvPr>
          <p:cNvSpPr>
            <a:spLocks noGrp="1"/>
          </p:cNvSpPr>
          <p:nvPr>
            <p:ph type="sldNum" sz="quarter" idx="5"/>
          </p:nvPr>
        </p:nvSpPr>
        <p:spPr/>
        <p:txBody>
          <a:bodyPr/>
          <a:lstStyle/>
          <a:p>
            <a:fld id="{5AFA4DCD-66E5-6F44-B685-257BA46245C1}" type="slidenum">
              <a:rPr lang="ro-RO" smtClean="0"/>
              <a:t>59</a:t>
            </a:fld>
            <a:endParaRPr lang="ro-RO"/>
          </a:p>
        </p:txBody>
      </p:sp>
    </p:spTree>
    <p:extLst>
      <p:ext uri="{BB962C8B-B14F-4D97-AF65-F5344CB8AC3E}">
        <p14:creationId xmlns:p14="http://schemas.microsoft.com/office/powerpoint/2010/main" val="184123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B39F5-F74B-2E42-43B4-E3C378F9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8D871-6C23-45B6-C258-113038362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FEF91-7958-2E06-9E4C-C9784DADC30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77B097A-4CFA-7B89-C68B-7B0B3E75B906}"/>
              </a:ext>
            </a:extLst>
          </p:cNvPr>
          <p:cNvSpPr>
            <a:spLocks noGrp="1"/>
          </p:cNvSpPr>
          <p:nvPr>
            <p:ph type="sldNum" sz="quarter" idx="5"/>
          </p:nvPr>
        </p:nvSpPr>
        <p:spPr/>
        <p:txBody>
          <a:bodyPr/>
          <a:lstStyle/>
          <a:p>
            <a:fld id="{5AFA4DCD-66E5-6F44-B685-257BA46245C1}" type="slidenum">
              <a:rPr lang="ro-RO" smtClean="0"/>
              <a:t>60</a:t>
            </a:fld>
            <a:endParaRPr lang="ro-RO"/>
          </a:p>
        </p:txBody>
      </p:sp>
    </p:spTree>
    <p:extLst>
      <p:ext uri="{BB962C8B-B14F-4D97-AF65-F5344CB8AC3E}">
        <p14:creationId xmlns:p14="http://schemas.microsoft.com/office/powerpoint/2010/main" val="421018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5A6FF-FD8C-D8F6-5A13-F37F9270A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597C4-7FAA-F33D-A608-BC6ECB21A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F7D54-7139-4759-15EE-312E5E45C32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D0E3341-0A1F-95EF-7246-59B4B5B02D60}"/>
              </a:ext>
            </a:extLst>
          </p:cNvPr>
          <p:cNvSpPr>
            <a:spLocks noGrp="1"/>
          </p:cNvSpPr>
          <p:nvPr>
            <p:ph type="sldNum" sz="quarter" idx="5"/>
          </p:nvPr>
        </p:nvSpPr>
        <p:spPr/>
        <p:txBody>
          <a:bodyPr/>
          <a:lstStyle/>
          <a:p>
            <a:fld id="{5AFA4DCD-66E5-6F44-B685-257BA46245C1}" type="slidenum">
              <a:rPr lang="ro-RO" smtClean="0"/>
              <a:t>61</a:t>
            </a:fld>
            <a:endParaRPr lang="ro-RO"/>
          </a:p>
        </p:txBody>
      </p:sp>
    </p:spTree>
    <p:extLst>
      <p:ext uri="{BB962C8B-B14F-4D97-AF65-F5344CB8AC3E}">
        <p14:creationId xmlns:p14="http://schemas.microsoft.com/office/powerpoint/2010/main" val="207171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A043-F81C-898C-A081-44E0D7425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56A03-998E-6E00-81D5-3B1937204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1E65C-0DEB-ADF2-B75E-2F2BD12973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763DC60-E591-D682-686B-3C54CF95BAB9}"/>
              </a:ext>
            </a:extLst>
          </p:cNvPr>
          <p:cNvSpPr>
            <a:spLocks noGrp="1"/>
          </p:cNvSpPr>
          <p:nvPr>
            <p:ph type="sldNum" sz="quarter" idx="5"/>
          </p:nvPr>
        </p:nvSpPr>
        <p:spPr/>
        <p:txBody>
          <a:bodyPr/>
          <a:lstStyle/>
          <a:p>
            <a:fld id="{5AFA4DCD-66E5-6F44-B685-257BA46245C1}" type="slidenum">
              <a:rPr lang="ro-RO" smtClean="0"/>
              <a:t>8</a:t>
            </a:fld>
            <a:endParaRPr lang="ro-RO"/>
          </a:p>
        </p:txBody>
      </p:sp>
    </p:spTree>
    <p:extLst>
      <p:ext uri="{BB962C8B-B14F-4D97-AF65-F5344CB8AC3E}">
        <p14:creationId xmlns:p14="http://schemas.microsoft.com/office/powerpoint/2010/main" val="351039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5FB6F-B806-E45A-83EE-2B93C49ED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9CDC1-1D56-BEE1-12CB-040028B83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06F0D-AAA5-FB04-265F-A7DB66A976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F8EBF8-09F7-1396-5D46-F547C1BD493E}"/>
              </a:ext>
            </a:extLst>
          </p:cNvPr>
          <p:cNvSpPr>
            <a:spLocks noGrp="1"/>
          </p:cNvSpPr>
          <p:nvPr>
            <p:ph type="sldNum" sz="quarter" idx="5"/>
          </p:nvPr>
        </p:nvSpPr>
        <p:spPr/>
        <p:txBody>
          <a:bodyPr/>
          <a:lstStyle/>
          <a:p>
            <a:fld id="{5AFA4DCD-66E5-6F44-B685-257BA46245C1}" type="slidenum">
              <a:rPr lang="ro-RO" smtClean="0"/>
              <a:t>62</a:t>
            </a:fld>
            <a:endParaRPr lang="ro-RO"/>
          </a:p>
        </p:txBody>
      </p:sp>
    </p:spTree>
    <p:extLst>
      <p:ext uri="{BB962C8B-B14F-4D97-AF65-F5344CB8AC3E}">
        <p14:creationId xmlns:p14="http://schemas.microsoft.com/office/powerpoint/2010/main" val="2649153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C047-FC71-C194-8A35-C3F3EFE3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53458-1238-E4E8-D732-3F0200BF9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A7829-2B4F-FD87-974B-7CADE6116A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BBD4439-5ED1-1FF2-97B5-B2D4D4331EA5}"/>
              </a:ext>
            </a:extLst>
          </p:cNvPr>
          <p:cNvSpPr>
            <a:spLocks noGrp="1"/>
          </p:cNvSpPr>
          <p:nvPr>
            <p:ph type="sldNum" sz="quarter" idx="5"/>
          </p:nvPr>
        </p:nvSpPr>
        <p:spPr/>
        <p:txBody>
          <a:bodyPr/>
          <a:lstStyle/>
          <a:p>
            <a:fld id="{5AFA4DCD-66E5-6F44-B685-257BA46245C1}" type="slidenum">
              <a:rPr lang="ro-RO" smtClean="0"/>
              <a:t>63</a:t>
            </a:fld>
            <a:endParaRPr lang="ro-RO"/>
          </a:p>
        </p:txBody>
      </p:sp>
    </p:spTree>
    <p:extLst>
      <p:ext uri="{BB962C8B-B14F-4D97-AF65-F5344CB8AC3E}">
        <p14:creationId xmlns:p14="http://schemas.microsoft.com/office/powerpoint/2010/main" val="1640261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D57E6-7D9D-C0FF-0601-B8FEF168B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100AA-E19B-5818-1754-38927EAE8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F97C-2595-2AF4-BE78-802093167B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115513-D61B-A5EF-81BA-835788AB63C7}"/>
              </a:ext>
            </a:extLst>
          </p:cNvPr>
          <p:cNvSpPr>
            <a:spLocks noGrp="1"/>
          </p:cNvSpPr>
          <p:nvPr>
            <p:ph type="sldNum" sz="quarter" idx="5"/>
          </p:nvPr>
        </p:nvSpPr>
        <p:spPr/>
        <p:txBody>
          <a:bodyPr/>
          <a:lstStyle/>
          <a:p>
            <a:fld id="{5AFA4DCD-66E5-6F44-B685-257BA46245C1}" type="slidenum">
              <a:rPr lang="ro-RO" smtClean="0"/>
              <a:t>64</a:t>
            </a:fld>
            <a:endParaRPr lang="ro-RO"/>
          </a:p>
        </p:txBody>
      </p:sp>
    </p:spTree>
    <p:extLst>
      <p:ext uri="{BB962C8B-B14F-4D97-AF65-F5344CB8AC3E}">
        <p14:creationId xmlns:p14="http://schemas.microsoft.com/office/powerpoint/2010/main" val="3451919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D7D4E-BBB1-D837-D2F6-4F5B89F86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A1B43-9EDB-4CCA-4604-A55727951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B2F96-65B7-AA6D-DD97-6C58370687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D04181-22CF-318F-9936-EC75C6E6FE6C}"/>
              </a:ext>
            </a:extLst>
          </p:cNvPr>
          <p:cNvSpPr>
            <a:spLocks noGrp="1"/>
          </p:cNvSpPr>
          <p:nvPr>
            <p:ph type="sldNum" sz="quarter" idx="5"/>
          </p:nvPr>
        </p:nvSpPr>
        <p:spPr/>
        <p:txBody>
          <a:bodyPr/>
          <a:lstStyle/>
          <a:p>
            <a:fld id="{5AFA4DCD-66E5-6F44-B685-257BA46245C1}" type="slidenum">
              <a:rPr lang="ro-RO" smtClean="0"/>
              <a:t>65</a:t>
            </a:fld>
            <a:endParaRPr lang="ro-RO"/>
          </a:p>
        </p:txBody>
      </p:sp>
    </p:spTree>
    <p:extLst>
      <p:ext uri="{BB962C8B-B14F-4D97-AF65-F5344CB8AC3E}">
        <p14:creationId xmlns:p14="http://schemas.microsoft.com/office/powerpoint/2010/main" val="519677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729CE-D3A2-7C9D-B65B-B605655D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7EDDF-1C7F-10E2-DEF4-7ED88A350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D0B49-AB5A-D45C-9C6D-028654501780}"/>
              </a:ext>
            </a:extLst>
          </p:cNvPr>
          <p:cNvSpPr>
            <a:spLocks noGrp="1"/>
          </p:cNvSpPr>
          <p:nvPr>
            <p:ph type="body" idx="1"/>
          </p:nvPr>
        </p:nvSpPr>
        <p:spPr/>
        <p:txBody>
          <a:bodyPr/>
          <a:lstStyle/>
          <a:p>
            <a:r>
              <a:rPr lang="en-GB" sz="1200" b="1" i="0" dirty="0">
                <a:solidFill>
                  <a:srgbClr val="212529"/>
                </a:solidFill>
                <a:effectLst/>
                <a:latin typeface="Kanit" pitchFamily="2" charset="-34"/>
                <a:cs typeface="Kanit" pitchFamily="2" charset="-34"/>
              </a:rPr>
              <a:t>Developers:</a:t>
            </a:r>
          </a:p>
          <a:p>
            <a:r>
              <a:rPr lang="en-GB" sz="1200" b="1" i="0" dirty="0">
                <a:solidFill>
                  <a:srgbClr val="212529"/>
                </a:solidFill>
                <a:effectLst/>
                <a:latin typeface="Kanit" pitchFamily="2" charset="-34"/>
                <a:cs typeface="Kanit" pitchFamily="2" charset="-34"/>
              </a:rPr>
              <a:t>1. Extra note here: Don’t give the attackers the chance to manipulate a parameter that should not even exist in the first case. (In a previous example we saw a user sending a Like from user A to user B. There is no need to have 2 parameters: </a:t>
            </a:r>
            <a:r>
              <a:rPr lang="en-GB" sz="1200" b="1" i="0" dirty="0" err="1">
                <a:solidFill>
                  <a:srgbClr val="212529"/>
                </a:solidFill>
                <a:effectLst/>
                <a:latin typeface="Kanit" pitchFamily="2" charset="-34"/>
                <a:cs typeface="Kanit" pitchFamily="2" charset="-34"/>
              </a:rPr>
              <a:t>sourceUser</a:t>
            </a:r>
            <a:r>
              <a:rPr lang="en-GB" sz="1200" b="1" i="0" dirty="0">
                <a:solidFill>
                  <a:srgbClr val="212529"/>
                </a:solidFill>
                <a:effectLst/>
                <a:latin typeface="Kanit" pitchFamily="2" charset="-34"/>
                <a:cs typeface="Kanit" pitchFamily="2" charset="-34"/>
              </a:rPr>
              <a:t>, and </a:t>
            </a:r>
            <a:r>
              <a:rPr lang="en-GB" sz="1200" b="1" i="0" dirty="0" err="1">
                <a:solidFill>
                  <a:srgbClr val="212529"/>
                </a:solidFill>
                <a:effectLst/>
                <a:latin typeface="Kanit" pitchFamily="2" charset="-34"/>
                <a:cs typeface="Kanit" pitchFamily="2" charset="-34"/>
              </a:rPr>
              <a:t>targetUser</a:t>
            </a:r>
            <a:r>
              <a:rPr lang="en-GB" sz="1200" b="1" i="0" dirty="0">
                <a:solidFill>
                  <a:srgbClr val="212529"/>
                </a:solidFill>
                <a:effectLst/>
                <a:latin typeface="Kanit" pitchFamily="2" charset="-34"/>
                <a:cs typeface="Kanit" pitchFamily="2" charset="-34"/>
              </a:rPr>
              <a:t>, because we already know the user that is logged in. So don’t give this chance to attackers to manipulate an extra parameter unnecessarily.</a:t>
            </a:r>
            <a:endParaRPr lang="en-GB" dirty="0"/>
          </a:p>
        </p:txBody>
      </p:sp>
      <p:sp>
        <p:nvSpPr>
          <p:cNvPr id="4" name="Slide Number Placeholder 3">
            <a:extLst>
              <a:ext uri="{FF2B5EF4-FFF2-40B4-BE49-F238E27FC236}">
                <a16:creationId xmlns:a16="http://schemas.microsoft.com/office/drawing/2014/main" id="{88DEC9D3-8A7B-C9D8-B6E0-D92C76DFFE1B}"/>
              </a:ext>
            </a:extLst>
          </p:cNvPr>
          <p:cNvSpPr>
            <a:spLocks noGrp="1"/>
          </p:cNvSpPr>
          <p:nvPr>
            <p:ph type="sldNum" sz="quarter" idx="5"/>
          </p:nvPr>
        </p:nvSpPr>
        <p:spPr/>
        <p:txBody>
          <a:bodyPr/>
          <a:lstStyle/>
          <a:p>
            <a:fld id="{5AFA4DCD-66E5-6F44-B685-257BA46245C1}" type="slidenum">
              <a:rPr lang="ro-RO" smtClean="0"/>
              <a:t>66</a:t>
            </a:fld>
            <a:endParaRPr lang="ro-RO"/>
          </a:p>
        </p:txBody>
      </p:sp>
    </p:spTree>
    <p:extLst>
      <p:ext uri="{BB962C8B-B14F-4D97-AF65-F5344CB8AC3E}">
        <p14:creationId xmlns:p14="http://schemas.microsoft.com/office/powerpoint/2010/main" val="714227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3123-AEC3-2825-533C-4606591B1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4A2BC-195C-A451-A898-508454510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67A5F-52C8-C3CD-9FCF-B163C796FB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2514A6-D845-9A99-EBE9-C56CE52553F2}"/>
              </a:ext>
            </a:extLst>
          </p:cNvPr>
          <p:cNvSpPr>
            <a:spLocks noGrp="1"/>
          </p:cNvSpPr>
          <p:nvPr>
            <p:ph type="sldNum" sz="quarter" idx="5"/>
          </p:nvPr>
        </p:nvSpPr>
        <p:spPr/>
        <p:txBody>
          <a:bodyPr/>
          <a:lstStyle/>
          <a:p>
            <a:fld id="{5AFA4DCD-66E5-6F44-B685-257BA46245C1}" type="slidenum">
              <a:rPr lang="ro-RO" smtClean="0"/>
              <a:t>67</a:t>
            </a:fld>
            <a:endParaRPr lang="ro-RO"/>
          </a:p>
        </p:txBody>
      </p:sp>
    </p:spTree>
    <p:extLst>
      <p:ext uri="{BB962C8B-B14F-4D97-AF65-F5344CB8AC3E}">
        <p14:creationId xmlns:p14="http://schemas.microsoft.com/office/powerpoint/2010/main" val="1869688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E3BA-DA36-C4FF-7473-EA16D2CD8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106B-B34D-F99A-BA9A-EE96880FE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9A2E8-BD4B-4FEE-1B4A-6378895AA5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F66209-33D3-7BC1-720C-72AF90FEBA4D}"/>
              </a:ext>
            </a:extLst>
          </p:cNvPr>
          <p:cNvSpPr>
            <a:spLocks noGrp="1"/>
          </p:cNvSpPr>
          <p:nvPr>
            <p:ph type="sldNum" sz="quarter" idx="5"/>
          </p:nvPr>
        </p:nvSpPr>
        <p:spPr/>
        <p:txBody>
          <a:bodyPr/>
          <a:lstStyle/>
          <a:p>
            <a:fld id="{5AFA4DCD-66E5-6F44-B685-257BA46245C1}" type="slidenum">
              <a:rPr lang="ro-RO" smtClean="0"/>
              <a:t>68</a:t>
            </a:fld>
            <a:endParaRPr lang="ro-RO"/>
          </a:p>
        </p:txBody>
      </p:sp>
    </p:spTree>
    <p:extLst>
      <p:ext uri="{BB962C8B-B14F-4D97-AF65-F5344CB8AC3E}">
        <p14:creationId xmlns:p14="http://schemas.microsoft.com/office/powerpoint/2010/main" val="26981068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AEF-88D0-0C9F-3263-C4C48B381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C6F9E-0EF6-1807-8C13-B3C5F3BD9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956F6-563D-97FD-7EF8-D1D8B52E6E7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41D713F-0847-38BD-8441-B991EB75595D}"/>
              </a:ext>
            </a:extLst>
          </p:cNvPr>
          <p:cNvSpPr>
            <a:spLocks noGrp="1"/>
          </p:cNvSpPr>
          <p:nvPr>
            <p:ph type="sldNum" sz="quarter" idx="5"/>
          </p:nvPr>
        </p:nvSpPr>
        <p:spPr/>
        <p:txBody>
          <a:bodyPr/>
          <a:lstStyle/>
          <a:p>
            <a:fld id="{5AFA4DCD-66E5-6F44-B685-257BA46245C1}" type="slidenum">
              <a:rPr lang="ro-RO" smtClean="0"/>
              <a:t>69</a:t>
            </a:fld>
            <a:endParaRPr lang="ro-RO"/>
          </a:p>
        </p:txBody>
      </p:sp>
    </p:spTree>
    <p:extLst>
      <p:ext uri="{BB962C8B-B14F-4D97-AF65-F5344CB8AC3E}">
        <p14:creationId xmlns:p14="http://schemas.microsoft.com/office/powerpoint/2010/main" val="29130338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9619-81A7-762F-B2C7-76BE2B79B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3AFCA-4D4A-D6C0-5AD2-C658569EA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40A96-1137-E3B3-70ED-C85B010E2E2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EAA6153-C375-2A3A-D054-D96B685E31E6}"/>
              </a:ext>
            </a:extLst>
          </p:cNvPr>
          <p:cNvSpPr>
            <a:spLocks noGrp="1"/>
          </p:cNvSpPr>
          <p:nvPr>
            <p:ph type="sldNum" sz="quarter" idx="5"/>
          </p:nvPr>
        </p:nvSpPr>
        <p:spPr/>
        <p:txBody>
          <a:bodyPr/>
          <a:lstStyle/>
          <a:p>
            <a:fld id="{5AFA4DCD-66E5-6F44-B685-257BA46245C1}" type="slidenum">
              <a:rPr lang="ro-RO" smtClean="0"/>
              <a:t>70</a:t>
            </a:fld>
            <a:endParaRPr lang="ro-RO"/>
          </a:p>
        </p:txBody>
      </p:sp>
    </p:spTree>
    <p:extLst>
      <p:ext uri="{BB962C8B-B14F-4D97-AF65-F5344CB8AC3E}">
        <p14:creationId xmlns:p14="http://schemas.microsoft.com/office/powerpoint/2010/main" val="395760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71</a:t>
            </a:fld>
            <a:endParaRPr lang="ro-RO"/>
          </a:p>
        </p:txBody>
      </p:sp>
    </p:spTree>
    <p:extLst>
      <p:ext uri="{BB962C8B-B14F-4D97-AF65-F5344CB8AC3E}">
        <p14:creationId xmlns:p14="http://schemas.microsoft.com/office/powerpoint/2010/main" val="346876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3955-6950-4AD4-3E61-7B451528D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68C07-904C-D828-EA5C-7CA7E418B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5309F-98C1-D37B-1AB1-F3BB4A4468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D290D2-1EEA-4975-F543-96994C5F3D24}"/>
              </a:ext>
            </a:extLst>
          </p:cNvPr>
          <p:cNvSpPr>
            <a:spLocks noGrp="1"/>
          </p:cNvSpPr>
          <p:nvPr>
            <p:ph type="sldNum" sz="quarter" idx="5"/>
          </p:nvPr>
        </p:nvSpPr>
        <p:spPr/>
        <p:txBody>
          <a:bodyPr/>
          <a:lstStyle/>
          <a:p>
            <a:fld id="{5AFA4DCD-66E5-6F44-B685-257BA46245C1}" type="slidenum">
              <a:rPr lang="ro-RO" smtClean="0"/>
              <a:t>9</a:t>
            </a:fld>
            <a:endParaRPr lang="ro-RO"/>
          </a:p>
        </p:txBody>
      </p:sp>
    </p:spTree>
    <p:extLst>
      <p:ext uri="{BB962C8B-B14F-4D97-AF65-F5344CB8AC3E}">
        <p14:creationId xmlns:p14="http://schemas.microsoft.com/office/powerpoint/2010/main" val="29618503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FA4DCD-66E5-6F44-B685-257BA46245C1}" type="slidenum">
              <a:rPr lang="ro-RO" smtClean="0"/>
              <a:t>72</a:t>
            </a:fld>
            <a:endParaRPr lang="ro-RO"/>
          </a:p>
        </p:txBody>
      </p:sp>
    </p:spTree>
    <p:extLst>
      <p:ext uri="{BB962C8B-B14F-4D97-AF65-F5344CB8AC3E}">
        <p14:creationId xmlns:p14="http://schemas.microsoft.com/office/powerpoint/2010/main" val="2200323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4674C-4F5C-C8DE-8511-C1C290285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3F525-CDC0-65C2-A2EC-98FC6D9DC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EE82A-622C-480D-AE7F-B6108245E4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FD26408-040E-414F-EA66-B9B24DA38061}"/>
              </a:ext>
            </a:extLst>
          </p:cNvPr>
          <p:cNvSpPr>
            <a:spLocks noGrp="1"/>
          </p:cNvSpPr>
          <p:nvPr>
            <p:ph type="sldNum" sz="quarter" idx="5"/>
          </p:nvPr>
        </p:nvSpPr>
        <p:spPr/>
        <p:txBody>
          <a:bodyPr/>
          <a:lstStyle/>
          <a:p>
            <a:fld id="{5AFA4DCD-66E5-6F44-B685-257BA46245C1}" type="slidenum">
              <a:rPr lang="ro-RO" smtClean="0"/>
              <a:t>10</a:t>
            </a:fld>
            <a:endParaRPr lang="ro-RO"/>
          </a:p>
        </p:txBody>
      </p:sp>
    </p:spTree>
    <p:extLst>
      <p:ext uri="{BB962C8B-B14F-4D97-AF65-F5344CB8AC3E}">
        <p14:creationId xmlns:p14="http://schemas.microsoft.com/office/powerpoint/2010/main" val="130697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A494-7372-3F37-02C3-AB221EBE7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6743D-D273-823F-A686-50F68688D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35ECE-C3A9-CF76-F40E-C9FD744634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8E1FF6-D2EB-C977-41C5-3C46062A1409}"/>
              </a:ext>
            </a:extLst>
          </p:cNvPr>
          <p:cNvSpPr>
            <a:spLocks noGrp="1"/>
          </p:cNvSpPr>
          <p:nvPr>
            <p:ph type="sldNum" sz="quarter" idx="5"/>
          </p:nvPr>
        </p:nvSpPr>
        <p:spPr/>
        <p:txBody>
          <a:bodyPr/>
          <a:lstStyle/>
          <a:p>
            <a:fld id="{5AFA4DCD-66E5-6F44-B685-257BA46245C1}" type="slidenum">
              <a:rPr lang="ro-RO" smtClean="0"/>
              <a:t>11</a:t>
            </a:fld>
            <a:endParaRPr lang="ro-RO"/>
          </a:p>
        </p:txBody>
      </p:sp>
    </p:spTree>
    <p:extLst>
      <p:ext uri="{BB962C8B-B14F-4D97-AF65-F5344CB8AC3E}">
        <p14:creationId xmlns:p14="http://schemas.microsoft.com/office/powerpoint/2010/main" val="3308486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51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31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grpSp>
        <p:nvGrpSpPr>
          <p:cNvPr id="6" name="Group 5">
            <a:extLst>
              <a:ext uri="{FF2B5EF4-FFF2-40B4-BE49-F238E27FC236}">
                <a16:creationId xmlns:a16="http://schemas.microsoft.com/office/drawing/2014/main" id="{6C19E184-ABFE-4626-B63A-E5DD686E0C1E}"/>
              </a:ext>
            </a:extLst>
          </p:cNvPr>
          <p:cNvGrpSpPr/>
          <p:nvPr userDrawn="1"/>
        </p:nvGrpSpPr>
        <p:grpSpPr>
          <a:xfrm>
            <a:off x="0" y="3176"/>
            <a:ext cx="8194926" cy="6862081"/>
            <a:chOff x="0" y="3176"/>
            <a:chExt cx="8194926" cy="6854823"/>
          </a:xfrm>
          <a:gradFill>
            <a:gsLst>
              <a:gs pos="61000">
                <a:schemeClr val="bg1">
                  <a:alpha val="59000"/>
                </a:schemeClr>
              </a:gs>
              <a:gs pos="49000">
                <a:schemeClr val="accent2">
                  <a:alpha val="55000"/>
                </a:schemeClr>
              </a:gs>
              <a:gs pos="3000">
                <a:schemeClr val="accent1">
                  <a:alpha val="91000"/>
                </a:schemeClr>
              </a:gs>
              <a:gs pos="99115">
                <a:schemeClr val="accent4">
                  <a:alpha val="57000"/>
                </a:schemeClr>
              </a:gs>
              <a:gs pos="71000">
                <a:schemeClr val="accent3">
                  <a:alpha val="65000"/>
                </a:schemeClr>
              </a:gs>
            </a:gsLst>
            <a:lin ang="1800000" scaled="0"/>
          </a:gradFill>
        </p:grpSpPr>
        <p:sp>
          <p:nvSpPr>
            <p:cNvPr id="7" name="Freeform: Shape 6">
              <a:extLst>
                <a:ext uri="{FF2B5EF4-FFF2-40B4-BE49-F238E27FC236}">
                  <a16:creationId xmlns:a16="http://schemas.microsoft.com/office/drawing/2014/main" id="{3663123D-AA27-49DC-B0FE-768ED146DFCA}"/>
                </a:ext>
              </a:extLst>
            </p:cNvPr>
            <p:cNvSpPr/>
            <p:nvPr/>
          </p:nvSpPr>
          <p:spPr>
            <a:xfrm>
              <a:off x="0" y="4703175"/>
              <a:ext cx="8194926" cy="2154824"/>
            </a:xfrm>
            <a:custGeom>
              <a:avLst/>
              <a:gdLst>
                <a:gd name="connsiteX0" fmla="*/ 4138019 w 8194926"/>
                <a:gd name="connsiteY0" fmla="*/ 1110 h 2154824"/>
                <a:gd name="connsiteX1" fmla="*/ 4480951 w 8194926"/>
                <a:gd name="connsiteY1" fmla="*/ 61530 h 2154824"/>
                <a:gd name="connsiteX2" fmla="*/ 7252684 w 8194926"/>
                <a:gd name="connsiteY2" fmla="*/ 941446 h 2154824"/>
                <a:gd name="connsiteX3" fmla="*/ 8132599 w 8194926"/>
                <a:gd name="connsiteY3" fmla="*/ 1909352 h 2154824"/>
                <a:gd name="connsiteX4" fmla="*/ 8173374 w 8194926"/>
                <a:gd name="connsiteY4" fmla="*/ 2083949 h 2154824"/>
                <a:gd name="connsiteX5" fmla="*/ 8194926 w 8194926"/>
                <a:gd name="connsiteY5" fmla="*/ 2154824 h 2154824"/>
                <a:gd name="connsiteX6" fmla="*/ 6729519 w 8194926"/>
                <a:gd name="connsiteY6" fmla="*/ 2154824 h 2154824"/>
                <a:gd name="connsiteX7" fmla="*/ 6677597 w 8194926"/>
                <a:gd name="connsiteY7" fmla="*/ 2130902 h 2154824"/>
                <a:gd name="connsiteX8" fmla="*/ 4257829 w 8194926"/>
                <a:gd name="connsiteY8" fmla="*/ 1362550 h 2154824"/>
                <a:gd name="connsiteX9" fmla="*/ 3946717 w 8194926"/>
                <a:gd name="connsiteY9" fmla="*/ 1425400 h 2154824"/>
                <a:gd name="connsiteX10" fmla="*/ 2822688 w 8194926"/>
                <a:gd name="connsiteY10" fmla="*/ 2106956 h 2154824"/>
                <a:gd name="connsiteX11" fmla="*/ 2695250 w 8194926"/>
                <a:gd name="connsiteY11" fmla="*/ 2154824 h 2154824"/>
                <a:gd name="connsiteX12" fmla="*/ 0 w 8194926"/>
                <a:gd name="connsiteY12" fmla="*/ 2154824 h 2154824"/>
                <a:gd name="connsiteX13" fmla="*/ 0 w 8194926"/>
                <a:gd name="connsiteY13" fmla="*/ 740419 h 2154824"/>
                <a:gd name="connsiteX14" fmla="*/ 118632 w 8194926"/>
                <a:gd name="connsiteY14" fmla="*/ 806582 h 2154824"/>
                <a:gd name="connsiteX15" fmla="*/ 350061 w 8194926"/>
                <a:gd name="connsiteY15" fmla="*/ 908450 h 2154824"/>
                <a:gd name="connsiteX16" fmla="*/ 3194075 w 8194926"/>
                <a:gd name="connsiteY16" fmla="*/ 352218 h 2154824"/>
                <a:gd name="connsiteX17" fmla="*/ 4138019 w 8194926"/>
                <a:gd name="connsiteY17" fmla="*/ 1110 h 215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94926" h="2154824">
                  <a:moveTo>
                    <a:pt x="4138019" y="1110"/>
                  </a:moveTo>
                  <a:cubicBezTo>
                    <a:pt x="4252919" y="5848"/>
                    <a:pt x="4368212" y="25784"/>
                    <a:pt x="4480951" y="61530"/>
                  </a:cubicBezTo>
                  <a:lnTo>
                    <a:pt x="7252684" y="941446"/>
                  </a:lnTo>
                  <a:cubicBezTo>
                    <a:pt x="7698927" y="1082862"/>
                    <a:pt x="8041465" y="1450540"/>
                    <a:pt x="8132599" y="1909352"/>
                  </a:cubicBezTo>
                  <a:cubicBezTo>
                    <a:pt x="8144286" y="1968079"/>
                    <a:pt x="8157893" y="2026308"/>
                    <a:pt x="8173374" y="2083949"/>
                  </a:cubicBezTo>
                  <a:lnTo>
                    <a:pt x="8194926" y="2154824"/>
                  </a:lnTo>
                  <a:lnTo>
                    <a:pt x="6729519" y="2154824"/>
                  </a:lnTo>
                  <a:lnTo>
                    <a:pt x="6677597" y="2130902"/>
                  </a:lnTo>
                  <a:lnTo>
                    <a:pt x="4257829" y="1362550"/>
                  </a:lnTo>
                  <a:cubicBezTo>
                    <a:pt x="4150983" y="1327980"/>
                    <a:pt x="4033137" y="1353120"/>
                    <a:pt x="3946717" y="1425400"/>
                  </a:cubicBezTo>
                  <a:cubicBezTo>
                    <a:pt x="3611078" y="1712576"/>
                    <a:pt x="3230776" y="1942740"/>
                    <a:pt x="2822688" y="2106956"/>
                  </a:cubicBezTo>
                  <a:lnTo>
                    <a:pt x="2695250" y="2154824"/>
                  </a:lnTo>
                  <a:lnTo>
                    <a:pt x="0" y="2154824"/>
                  </a:lnTo>
                  <a:lnTo>
                    <a:pt x="0" y="740419"/>
                  </a:lnTo>
                  <a:lnTo>
                    <a:pt x="118632" y="806582"/>
                  </a:lnTo>
                  <a:cubicBezTo>
                    <a:pt x="193529" y="843874"/>
                    <a:pt x="270712" y="877908"/>
                    <a:pt x="350061" y="908450"/>
                  </a:cubicBezTo>
                  <a:cubicBezTo>
                    <a:pt x="1368251" y="1301270"/>
                    <a:pt x="2460289" y="1040438"/>
                    <a:pt x="3194075" y="352218"/>
                  </a:cubicBezTo>
                  <a:cubicBezTo>
                    <a:pt x="3452158" y="109455"/>
                    <a:pt x="3793320" y="-13105"/>
                    <a:pt x="4138019" y="1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B0C7EEF9-ADF4-4631-AA57-555725CE63FA}"/>
                </a:ext>
              </a:extLst>
            </p:cNvPr>
            <p:cNvSpPr/>
            <p:nvPr/>
          </p:nvSpPr>
          <p:spPr>
            <a:xfrm>
              <a:off x="0" y="3176"/>
              <a:ext cx="1507086" cy="714076"/>
            </a:xfrm>
            <a:custGeom>
              <a:avLst/>
              <a:gdLst>
                <a:gd name="connsiteX0" fmla="*/ 0 w 1507086"/>
                <a:gd name="connsiteY0" fmla="*/ 0 h 714076"/>
                <a:gd name="connsiteX1" fmla="*/ 1507086 w 1507086"/>
                <a:gd name="connsiteY1" fmla="*/ 0 h 714076"/>
                <a:gd name="connsiteX2" fmla="*/ 1369822 w 1507086"/>
                <a:gd name="connsiteY2" fmla="*/ 136712 h 714076"/>
                <a:gd name="connsiteX3" fmla="*/ 791591 w 1507086"/>
                <a:gd name="connsiteY3" fmla="*/ 416948 h 714076"/>
                <a:gd name="connsiteX4" fmla="*/ 86039 w 1507086"/>
                <a:gd name="connsiteY4" fmla="*/ 665873 h 714076"/>
                <a:gd name="connsiteX5" fmla="*/ 0 w 1507086"/>
                <a:gd name="connsiteY5" fmla="*/ 714076 h 714076"/>
                <a:gd name="connsiteX6" fmla="*/ 0 w 1507086"/>
                <a:gd name="connsiteY6" fmla="*/ 0 h 71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7086" h="714076">
                  <a:moveTo>
                    <a:pt x="0" y="0"/>
                  </a:moveTo>
                  <a:lnTo>
                    <a:pt x="1507086" y="0"/>
                  </a:lnTo>
                  <a:lnTo>
                    <a:pt x="1369822" y="136712"/>
                  </a:lnTo>
                  <a:cubicBezTo>
                    <a:pt x="1206468" y="274705"/>
                    <a:pt x="1008869" y="372757"/>
                    <a:pt x="791591" y="416948"/>
                  </a:cubicBezTo>
                  <a:cubicBezTo>
                    <a:pt x="545294" y="467229"/>
                    <a:pt x="307834" y="551391"/>
                    <a:pt x="86039" y="665873"/>
                  </a:cubicBezTo>
                  <a:lnTo>
                    <a:pt x="0" y="7140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pic>
        <p:nvPicPr>
          <p:cNvPr id="10" name="Graphic 9">
            <a:extLst>
              <a:ext uri="{FF2B5EF4-FFF2-40B4-BE49-F238E27FC236}">
                <a16:creationId xmlns:a16="http://schemas.microsoft.com/office/drawing/2014/main" id="{EE9C4718-D106-40FD-93E1-4D4F28E41E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7266" y="6362700"/>
            <a:ext cx="1342590" cy="150961"/>
          </a:xfrm>
          <a:prstGeom prst="rect">
            <a:avLst/>
          </a:prstGeom>
        </p:spPr>
      </p:pic>
      <p:pic>
        <p:nvPicPr>
          <p:cNvPr id="39948" name="Picture 12">
            <a:extLst>
              <a:ext uri="{FF2B5EF4-FFF2-40B4-BE49-F238E27FC236}">
                <a16:creationId xmlns:a16="http://schemas.microsoft.com/office/drawing/2014/main" id="{9D9CABB1-465A-4994-84CF-7C9D2A0D0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2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E30A4411-D1E6-A349-B030-0B572CC66D56}"/>
              </a:ext>
            </a:extLst>
          </p:cNvPr>
          <p:cNvSpPr>
            <a:spLocks noGrp="1"/>
          </p:cNvSpPr>
          <p:nvPr>
            <p:ph type="chart" sz="quarter" idx="12"/>
          </p:nvPr>
        </p:nvSpPr>
        <p:spPr>
          <a:xfrm>
            <a:off x="671255" y="1914525"/>
            <a:ext cx="9937750" cy="3987800"/>
          </a:xfrm>
          <a:prstGeom prst="rect">
            <a:avLst/>
          </a:prstGeom>
        </p:spPr>
        <p:txBody>
          <a:bodyPr/>
          <a:lstStyle/>
          <a:p>
            <a:endParaRPr lang="ro-RO" dirty="0"/>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1619139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9DB415C-6065-064A-AE4F-475C320B016D}"/>
              </a:ext>
            </a:extLst>
          </p:cNvPr>
          <p:cNvSpPr>
            <a:spLocks noGrp="1"/>
          </p:cNvSpPr>
          <p:nvPr>
            <p:ph type="tbl" sz="quarter" idx="12"/>
          </p:nvPr>
        </p:nvSpPr>
        <p:spPr>
          <a:xfrm>
            <a:off x="679493" y="1914525"/>
            <a:ext cx="9937750" cy="3987800"/>
          </a:xfrm>
          <a:prstGeom prst="rect">
            <a:avLst/>
          </a:prstGeom>
        </p:spPr>
        <p:txBody>
          <a:bodyPr/>
          <a:lstStyle/>
          <a:p>
            <a:endParaRPr lang="ro-RO"/>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446262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8" name="Content Placeholder 3">
            <a:extLst>
              <a:ext uri="{FF2B5EF4-FFF2-40B4-BE49-F238E27FC236}">
                <a16:creationId xmlns:a16="http://schemas.microsoft.com/office/drawing/2014/main" id="{2E326DD9-9D78-A442-ACCA-8CCD5461B13E}"/>
              </a:ext>
            </a:extLst>
          </p:cNvPr>
          <p:cNvSpPr>
            <a:spLocks noGrp="1"/>
          </p:cNvSpPr>
          <p:nvPr>
            <p:ph sz="half" idx="14" hasCustomPrompt="1"/>
          </p:nvPr>
        </p:nvSpPr>
        <p:spPr>
          <a:xfrm>
            <a:off x="6248400" y="1914939"/>
            <a:ext cx="5105401"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163856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424E40F4-6DDA-1340-BF29-5A443552A7E3}"/>
              </a:ext>
            </a:extLst>
          </p:cNvPr>
          <p:cNvSpPr>
            <a:spLocks noGrp="1"/>
          </p:cNvSpPr>
          <p:nvPr>
            <p:ph type="chart" sz="quarter" idx="17"/>
          </p:nvPr>
        </p:nvSpPr>
        <p:spPr>
          <a:xfrm>
            <a:off x="6248400" y="1914525"/>
            <a:ext cx="5105400" cy="3987800"/>
          </a:xfrm>
          <a:prstGeom prst="rect">
            <a:avLst/>
          </a:prstGeom>
        </p:spPr>
        <p:txBody>
          <a:bodyPr/>
          <a:lstStyle/>
          <a:p>
            <a:endParaRPr lang="ro-RO"/>
          </a:p>
        </p:txBody>
      </p:sp>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4265540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abl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6F659F2B-4796-4244-910F-9B0A540DDDF2}"/>
              </a:ext>
            </a:extLst>
          </p:cNvPr>
          <p:cNvSpPr>
            <a:spLocks noGrp="1"/>
          </p:cNvSpPr>
          <p:nvPr>
            <p:ph type="tbl" sz="quarter" idx="17"/>
          </p:nvPr>
        </p:nvSpPr>
        <p:spPr>
          <a:xfrm>
            <a:off x="6253163" y="2046330"/>
            <a:ext cx="5100637" cy="3856253"/>
          </a:xfrm>
          <a:prstGeom prst="rect">
            <a:avLst/>
          </a:prstGeom>
        </p:spPr>
        <p:txBody>
          <a:bodyPr/>
          <a:lstStyle/>
          <a:p>
            <a:endParaRPr lang="ro-RO" dirty="0"/>
          </a:p>
        </p:txBody>
      </p:sp>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3980153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002105-CDC3-5644-BFED-C905D88308E9}"/>
              </a:ext>
            </a:extLst>
          </p:cNvPr>
          <p:cNvSpPr>
            <a:spLocks noGrp="1"/>
          </p:cNvSpPr>
          <p:nvPr>
            <p:ph type="body" idx="1" hasCustomPrompt="1"/>
          </p:nvPr>
        </p:nvSpPr>
        <p:spPr>
          <a:xfrm>
            <a:off x="553752" y="1914939"/>
            <a:ext cx="4695124" cy="452991"/>
          </a:xfrm>
          <a:prstGeom prst="rect">
            <a:avLst/>
          </a:prstGeom>
        </p:spPr>
        <p:txBody>
          <a:bodyPr anchor="b"/>
          <a:lstStyle>
            <a:lvl1pPr marL="0" indent="0">
              <a:lnSpc>
                <a:spcPct val="100000"/>
              </a:lnSpc>
              <a:buNone/>
              <a:defRPr sz="2800" b="0">
                <a:solidFill>
                  <a:srgbClr val="F89A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a:extLst>
              <a:ext uri="{FF2B5EF4-FFF2-40B4-BE49-F238E27FC236}">
                <a16:creationId xmlns:a16="http://schemas.microsoft.com/office/drawing/2014/main" id="{B1E80E4E-2D66-A542-9C21-A439CFF01042}"/>
              </a:ext>
            </a:extLst>
          </p:cNvPr>
          <p:cNvSpPr>
            <a:spLocks noGrp="1"/>
          </p:cNvSpPr>
          <p:nvPr>
            <p:ph sz="half" idx="2" hasCustomPrompt="1"/>
          </p:nvPr>
        </p:nvSpPr>
        <p:spPr>
          <a:xfrm>
            <a:off x="553752" y="2541180"/>
            <a:ext cx="4695124" cy="3361403"/>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10" name="Text Placeholder 2">
            <a:extLst>
              <a:ext uri="{FF2B5EF4-FFF2-40B4-BE49-F238E27FC236}">
                <a16:creationId xmlns:a16="http://schemas.microsoft.com/office/drawing/2014/main" id="{50A0AFF6-5DE4-4B46-879F-278E4BD7936B}"/>
              </a:ext>
            </a:extLst>
          </p:cNvPr>
          <p:cNvSpPr>
            <a:spLocks noGrp="1"/>
          </p:cNvSpPr>
          <p:nvPr>
            <p:ph type="body" idx="13" hasCustomPrompt="1"/>
          </p:nvPr>
        </p:nvSpPr>
        <p:spPr>
          <a:xfrm>
            <a:off x="6562165" y="1914939"/>
            <a:ext cx="4791635" cy="452991"/>
          </a:xfrm>
          <a:prstGeom prst="rect">
            <a:avLst/>
          </a:prstGeom>
        </p:spPr>
        <p:txBody>
          <a:bodyPr anchor="b"/>
          <a:lstStyle>
            <a:lvl1pPr marL="0" indent="0">
              <a:lnSpc>
                <a:spcPct val="100000"/>
              </a:lnSpc>
              <a:buNone/>
              <a:defRPr sz="2800" b="0">
                <a:solidFill>
                  <a:srgbClr val="F89A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1" name="Content Placeholder 3">
            <a:extLst>
              <a:ext uri="{FF2B5EF4-FFF2-40B4-BE49-F238E27FC236}">
                <a16:creationId xmlns:a16="http://schemas.microsoft.com/office/drawing/2014/main" id="{7257DA09-5D8D-D741-A8E6-C6823DCF143D}"/>
              </a:ext>
            </a:extLst>
          </p:cNvPr>
          <p:cNvSpPr>
            <a:spLocks noGrp="1"/>
          </p:cNvSpPr>
          <p:nvPr>
            <p:ph sz="half" idx="14" hasCustomPrompt="1"/>
          </p:nvPr>
        </p:nvSpPr>
        <p:spPr>
          <a:xfrm>
            <a:off x="6562165" y="2541180"/>
            <a:ext cx="4791635" cy="3361403"/>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5" name="Footer Placeholder 4">
            <a:extLst>
              <a:ext uri="{FF2B5EF4-FFF2-40B4-BE49-F238E27FC236}">
                <a16:creationId xmlns:a16="http://schemas.microsoft.com/office/drawing/2014/main" id="{4167F2F6-61F5-774A-B5F5-89434B956AE3}"/>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2209BFB4-D916-1145-BDD5-879AADC0C089}"/>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9" name="Title 1">
            <a:extLst>
              <a:ext uri="{FF2B5EF4-FFF2-40B4-BE49-F238E27FC236}">
                <a16:creationId xmlns:a16="http://schemas.microsoft.com/office/drawing/2014/main" id="{3BE02731-CB49-9340-843C-E9470FABB26E}"/>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3282533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DF636F5-590A-6F4A-953F-17EF6342393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D10FD4B3-53C9-F148-8F04-62D7462102EA}"/>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363641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6AD44F-DB08-C445-B98D-12BE1F6E99D6}"/>
              </a:ext>
            </a:extLst>
          </p:cNvPr>
          <p:cNvSpPr>
            <a:spLocks noGrp="1"/>
          </p:cNvSpPr>
          <p:nvPr>
            <p:ph type="title" hasCustomPrompt="1"/>
          </p:nvPr>
        </p:nvSpPr>
        <p:spPr>
          <a:xfrm>
            <a:off x="528352" y="1152782"/>
            <a:ext cx="4589748" cy="1196717"/>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EB51C5A0-75C2-254D-9EDD-D2845B084877}"/>
              </a:ext>
            </a:extLst>
          </p:cNvPr>
          <p:cNvSpPr>
            <a:spLocks noGrp="1"/>
          </p:cNvSpPr>
          <p:nvPr>
            <p:ph type="subTitle" idx="1" hasCustomPrompt="1"/>
          </p:nvPr>
        </p:nvSpPr>
        <p:spPr>
          <a:xfrm>
            <a:off x="6642100" y="495300"/>
            <a:ext cx="5003800" cy="2476500"/>
          </a:xfrm>
          <a:prstGeom prst="rect">
            <a:avLst/>
          </a:prstGeom>
        </p:spPr>
        <p:txBody>
          <a:bodyPr/>
          <a:lstStyle>
            <a:lvl1pPr marL="0" indent="0" algn="l">
              <a:lnSpc>
                <a:spcPct val="100000"/>
              </a:lnSpc>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
        <p:nvSpPr>
          <p:cNvPr id="5" name="Footer Placeholder 4">
            <a:extLst>
              <a:ext uri="{FF2B5EF4-FFF2-40B4-BE49-F238E27FC236}">
                <a16:creationId xmlns:a16="http://schemas.microsoft.com/office/drawing/2014/main" id="{90BCE4B9-F06A-BD4E-9693-4D7E7F40C99D}"/>
              </a:ext>
            </a:extLst>
          </p:cNvPr>
          <p:cNvSpPr>
            <a:spLocks noGrp="1"/>
          </p:cNvSpPr>
          <p:nvPr>
            <p:ph type="ftr" sz="quarter" idx="14"/>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F588745E-F5DD-FA4D-BAC8-68B02E1BC0E0}"/>
              </a:ext>
            </a:extLst>
          </p:cNvPr>
          <p:cNvSpPr>
            <a:spLocks noGrp="1"/>
          </p:cNvSpPr>
          <p:nvPr>
            <p:ph type="sldNum" sz="quarter" idx="15"/>
          </p:nvPr>
        </p:nvSpPr>
        <p:spPr/>
        <p:txBody>
          <a:bodyPr/>
          <a:lstStyle/>
          <a:p>
            <a:fld id="{4C012138-8E1B-0248-81B8-1431062B3210}" type="slidenum">
              <a:rPr lang="ro-RO" smtClean="0"/>
              <a:pPr/>
              <a:t>‹#›</a:t>
            </a:fld>
            <a:endParaRPr lang="ro-RO" dirty="0"/>
          </a:p>
        </p:txBody>
      </p:sp>
      <p:sp>
        <p:nvSpPr>
          <p:cNvPr id="7" name="Picture Placeholder 6">
            <a:extLst>
              <a:ext uri="{FF2B5EF4-FFF2-40B4-BE49-F238E27FC236}">
                <a16:creationId xmlns:a16="http://schemas.microsoft.com/office/drawing/2014/main" id="{66DDD664-7A8B-254D-8420-77EB9B355A37}"/>
              </a:ext>
            </a:extLst>
          </p:cNvPr>
          <p:cNvSpPr>
            <a:spLocks noGrp="1"/>
          </p:cNvSpPr>
          <p:nvPr>
            <p:ph type="pic" sz="quarter" idx="13"/>
          </p:nvPr>
        </p:nvSpPr>
        <p:spPr>
          <a:xfrm>
            <a:off x="-12700" y="3441700"/>
            <a:ext cx="12217400" cy="3416300"/>
          </a:xfrm>
          <a:prstGeom prst="rect">
            <a:avLst/>
          </a:prstGeom>
        </p:spPr>
        <p:txBody>
          <a:bodyPr/>
          <a:lstStyle/>
          <a:p>
            <a:endParaRPr lang="ro-RO" dirty="0"/>
          </a:p>
        </p:txBody>
      </p:sp>
    </p:spTree>
    <p:extLst>
      <p:ext uri="{BB962C8B-B14F-4D97-AF65-F5344CB8AC3E}">
        <p14:creationId xmlns:p14="http://schemas.microsoft.com/office/powerpoint/2010/main" val="7871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resentation cover">
    <p:spTree>
      <p:nvGrpSpPr>
        <p:cNvPr id="1" name=""/>
        <p:cNvGrpSpPr/>
        <p:nvPr/>
      </p:nvGrpSpPr>
      <p:grpSpPr>
        <a:xfrm>
          <a:off x="0" y="0"/>
          <a:ext cx="0" cy="0"/>
          <a:chOff x="0" y="0"/>
          <a:chExt cx="0" cy="0"/>
        </a:xfrm>
      </p:grpSpPr>
      <p:pic>
        <p:nvPicPr>
          <p:cNvPr id="30" name="Picture 29" descr="A picture containing rainbow, nature&#10;&#10;Description automatically generated">
            <a:extLst>
              <a:ext uri="{FF2B5EF4-FFF2-40B4-BE49-F238E27FC236}">
                <a16:creationId xmlns:a16="http://schemas.microsoft.com/office/drawing/2014/main" id="{DE73AB6B-AF77-4C8A-AA09-0B046B7FF406}"/>
              </a:ext>
            </a:extLst>
          </p:cNvPr>
          <p:cNvPicPr>
            <a:picLocks noChangeAspect="1"/>
          </p:cNvPicPr>
          <p:nvPr userDrawn="1"/>
        </p:nvPicPr>
        <p:blipFill>
          <a:blip r:embed="rId2"/>
          <a:stretch>
            <a:fillRect/>
          </a:stretch>
        </p:blipFill>
        <p:spPr>
          <a:xfrm>
            <a:off x="0" y="0"/>
            <a:ext cx="12192000" cy="6870700"/>
          </a:xfrm>
          <a:prstGeom prst="rect">
            <a:avLst/>
          </a:prstGeom>
        </p:spPr>
      </p:pic>
      <p:pic>
        <p:nvPicPr>
          <p:cNvPr id="11" name="Graphic 10">
            <a:extLst>
              <a:ext uri="{FF2B5EF4-FFF2-40B4-BE49-F238E27FC236}">
                <a16:creationId xmlns:a16="http://schemas.microsoft.com/office/drawing/2014/main" id="{369D357F-3C90-4167-97D4-920D286D1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0" y="1112730"/>
            <a:ext cx="4617732" cy="519218"/>
          </a:xfrm>
          <a:prstGeom prst="rect">
            <a:avLst/>
          </a:prstGeom>
        </p:spPr>
      </p:pic>
      <p:grpSp>
        <p:nvGrpSpPr>
          <p:cNvPr id="12" name="Group 11">
            <a:extLst>
              <a:ext uri="{FF2B5EF4-FFF2-40B4-BE49-F238E27FC236}">
                <a16:creationId xmlns:a16="http://schemas.microsoft.com/office/drawing/2014/main" id="{53F2365C-52A1-49C6-82B2-76E4FC3F8B2C}"/>
              </a:ext>
            </a:extLst>
          </p:cNvPr>
          <p:cNvGrpSpPr/>
          <p:nvPr userDrawn="1"/>
        </p:nvGrpSpPr>
        <p:grpSpPr>
          <a:xfrm>
            <a:off x="3176" y="0"/>
            <a:ext cx="12188825" cy="6858000"/>
            <a:chOff x="3176" y="0"/>
            <a:chExt cx="12188825" cy="6858000"/>
          </a:xfrm>
          <a:gradFill>
            <a:gsLst>
              <a:gs pos="0">
                <a:schemeClr val="bg1">
                  <a:alpha val="19000"/>
                </a:schemeClr>
              </a:gs>
              <a:gs pos="99115">
                <a:schemeClr val="bg1">
                  <a:alpha val="0"/>
                </a:schemeClr>
              </a:gs>
            </a:gsLst>
            <a:lin ang="1800000" scaled="0"/>
          </a:gradFill>
        </p:grpSpPr>
        <p:sp>
          <p:nvSpPr>
            <p:cNvPr id="13" name="Freeform: Shape 12">
              <a:extLst>
                <a:ext uri="{FF2B5EF4-FFF2-40B4-BE49-F238E27FC236}">
                  <a16:creationId xmlns:a16="http://schemas.microsoft.com/office/drawing/2014/main" id="{B33027FC-51F9-4C64-B539-B1402F8FEA0D}"/>
                </a:ext>
              </a:extLst>
            </p:cNvPr>
            <p:cNvSpPr/>
            <p:nvPr/>
          </p:nvSpPr>
          <p:spPr>
            <a:xfrm>
              <a:off x="1069786" y="0"/>
              <a:ext cx="4246326" cy="6858000"/>
            </a:xfrm>
            <a:custGeom>
              <a:avLst/>
              <a:gdLst>
                <a:gd name="connsiteX0" fmla="*/ 909425 w 4240867"/>
                <a:gd name="connsiteY0" fmla="*/ 0 h 6849184"/>
                <a:gd name="connsiteX1" fmla="*/ 1969793 w 4240867"/>
                <a:gd name="connsiteY1" fmla="*/ 0 h 6849184"/>
                <a:gd name="connsiteX2" fmla="*/ 1969927 w 4240867"/>
                <a:gd name="connsiteY2" fmla="*/ 60334 h 6849184"/>
                <a:gd name="connsiteX3" fmla="*/ 1159340 w 4240867"/>
                <a:gd name="connsiteY3" fmla="*/ 2118617 h 6849184"/>
                <a:gd name="connsiteX4" fmla="*/ 1105092 w 4240867"/>
                <a:gd name="connsiteY4" fmla="*/ 2370859 h 6849184"/>
                <a:gd name="connsiteX5" fmla="*/ 1732988 w 4240867"/>
                <a:gd name="connsiteY5" fmla="*/ 4419993 h 6849184"/>
                <a:gd name="connsiteX6" fmla="*/ 1918777 w 4240867"/>
                <a:gd name="connsiteY6" fmla="*/ 4599003 h 6849184"/>
                <a:gd name="connsiteX7" fmla="*/ 3923157 w 4240867"/>
                <a:gd name="connsiteY7" fmla="*/ 6126021 h 6849184"/>
                <a:gd name="connsiteX8" fmla="*/ 4213371 w 4240867"/>
                <a:gd name="connsiteY8" fmla="*/ 6793243 h 6849184"/>
                <a:gd name="connsiteX9" fmla="*/ 4235094 w 4240867"/>
                <a:gd name="connsiteY9" fmla="*/ 6841128 h 6849184"/>
                <a:gd name="connsiteX10" fmla="*/ 4240867 w 4240867"/>
                <a:gd name="connsiteY10" fmla="*/ 6849184 h 6849184"/>
                <a:gd name="connsiteX11" fmla="*/ 3100492 w 4240867"/>
                <a:gd name="connsiteY11" fmla="*/ 6849184 h 6849184"/>
                <a:gd name="connsiteX12" fmla="*/ 3078684 w 4240867"/>
                <a:gd name="connsiteY12" fmla="*/ 6799930 h 6849184"/>
                <a:gd name="connsiteX13" fmla="*/ 3018610 w 4240867"/>
                <a:gd name="connsiteY13" fmla="*/ 6682039 h 6849184"/>
                <a:gd name="connsiteX14" fmla="*/ 1558045 w 4240867"/>
                <a:gd name="connsiteY14" fmla="*/ 5602549 h 6849184"/>
                <a:gd name="connsiteX15" fmla="*/ 763343 w 4240867"/>
                <a:gd name="connsiteY15" fmla="*/ 4875653 h 6849184"/>
                <a:gd name="connsiteX16" fmla="*/ 47303 w 4240867"/>
                <a:gd name="connsiteY16" fmla="*/ 2540377 h 6849184"/>
                <a:gd name="connsiteX17" fmla="*/ 287340 w 4240867"/>
                <a:gd name="connsiteY17" fmla="*/ 1504283 h 6849184"/>
                <a:gd name="connsiteX18" fmla="*/ 908637 w 4240867"/>
                <a:gd name="connsiteY18" fmla="*/ 66904 h 6849184"/>
                <a:gd name="connsiteX19" fmla="*/ 909425 w 4240867"/>
                <a:gd name="connsiteY19" fmla="*/ 0 h 684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0867" h="6849184">
                  <a:moveTo>
                    <a:pt x="909425" y="0"/>
                  </a:moveTo>
                  <a:lnTo>
                    <a:pt x="1969793" y="0"/>
                  </a:lnTo>
                  <a:lnTo>
                    <a:pt x="1969927" y="60334"/>
                  </a:lnTo>
                  <a:cubicBezTo>
                    <a:pt x="1946940" y="824576"/>
                    <a:pt x="1654417" y="1552682"/>
                    <a:pt x="1159340" y="2118617"/>
                  </a:cubicBezTo>
                  <a:cubicBezTo>
                    <a:pt x="1098313" y="2187781"/>
                    <a:pt x="1077970" y="2282709"/>
                    <a:pt x="1105092" y="2370859"/>
                  </a:cubicBezTo>
                  <a:lnTo>
                    <a:pt x="1732988" y="4419993"/>
                  </a:lnTo>
                  <a:cubicBezTo>
                    <a:pt x="1758756" y="4508143"/>
                    <a:pt x="1830629" y="4575949"/>
                    <a:pt x="1918777" y="4599003"/>
                  </a:cubicBezTo>
                  <a:cubicBezTo>
                    <a:pt x="2751452" y="4817345"/>
                    <a:pt x="3489193" y="5355729"/>
                    <a:pt x="3923157" y="6126021"/>
                  </a:cubicBezTo>
                  <a:cubicBezTo>
                    <a:pt x="4053350" y="6357921"/>
                    <a:pt x="4152344" y="6611515"/>
                    <a:pt x="4213371" y="6793243"/>
                  </a:cubicBezTo>
                  <a:cubicBezTo>
                    <a:pt x="4219135" y="6810195"/>
                    <a:pt x="4226446" y="6826193"/>
                    <a:pt x="4235094" y="6841128"/>
                  </a:cubicBezTo>
                  <a:lnTo>
                    <a:pt x="4240867" y="6849184"/>
                  </a:lnTo>
                  <a:lnTo>
                    <a:pt x="3100492" y="6849184"/>
                  </a:lnTo>
                  <a:lnTo>
                    <a:pt x="3078684" y="6799930"/>
                  </a:lnTo>
                  <a:cubicBezTo>
                    <a:pt x="3059994" y="6760420"/>
                    <a:pt x="3039970" y="6720859"/>
                    <a:pt x="3018610" y="6682039"/>
                  </a:cubicBezTo>
                  <a:cubicBezTo>
                    <a:pt x="2709408" y="6120595"/>
                    <a:pt x="2168306" y="5734095"/>
                    <a:pt x="1558045" y="5602549"/>
                  </a:cubicBezTo>
                  <a:cubicBezTo>
                    <a:pt x="1181036" y="5521181"/>
                    <a:pt x="875905" y="5244525"/>
                    <a:pt x="763343" y="4875653"/>
                  </a:cubicBezTo>
                  <a:lnTo>
                    <a:pt x="47303" y="2540377"/>
                  </a:lnTo>
                  <a:cubicBezTo>
                    <a:pt x="-63901" y="2176931"/>
                    <a:pt x="22894" y="1776867"/>
                    <a:pt x="287340" y="1504283"/>
                  </a:cubicBezTo>
                  <a:cubicBezTo>
                    <a:pt x="659347" y="1120159"/>
                    <a:pt x="883926" y="607834"/>
                    <a:pt x="908637" y="66904"/>
                  </a:cubicBezTo>
                  <a:lnTo>
                    <a:pt x="9094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42E1189-BCE6-4F19-B177-813314F713FD}"/>
                </a:ext>
              </a:extLst>
            </p:cNvPr>
            <p:cNvSpPr/>
            <p:nvPr/>
          </p:nvSpPr>
          <p:spPr>
            <a:xfrm>
              <a:off x="3176" y="2628086"/>
              <a:ext cx="861505" cy="4221099"/>
            </a:xfrm>
            <a:custGeom>
              <a:avLst/>
              <a:gdLst>
                <a:gd name="connsiteX0" fmla="*/ 0 w 861505"/>
                <a:gd name="connsiteY0" fmla="*/ 0 h 4221099"/>
                <a:gd name="connsiteX1" fmla="*/ 48026 w 861505"/>
                <a:gd name="connsiteY1" fmla="*/ 89315 h 4221099"/>
                <a:gd name="connsiteX2" fmla="*/ 98161 w 861505"/>
                <a:gd name="connsiteY2" fmla="*/ 221496 h 4221099"/>
                <a:gd name="connsiteX3" fmla="*/ 814201 w 861505"/>
                <a:gd name="connsiteY3" fmla="*/ 2558126 h 4221099"/>
                <a:gd name="connsiteX4" fmla="*/ 574164 w 861505"/>
                <a:gd name="connsiteY4" fmla="*/ 3594224 h 4221099"/>
                <a:gd name="connsiteX5" fmla="*/ 163190 w 861505"/>
                <a:gd name="connsiteY5" fmla="*/ 4188140 h 4221099"/>
                <a:gd name="connsiteX6" fmla="*/ 148891 w 861505"/>
                <a:gd name="connsiteY6" fmla="*/ 4221099 h 4221099"/>
                <a:gd name="connsiteX7" fmla="*/ 0 w 861505"/>
                <a:gd name="connsiteY7" fmla="*/ 4221099 h 4221099"/>
                <a:gd name="connsiteX8" fmla="*/ 0 w 861505"/>
                <a:gd name="connsiteY8" fmla="*/ 0 h 422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505" h="4221099">
                  <a:moveTo>
                    <a:pt x="0" y="0"/>
                  </a:moveTo>
                  <a:lnTo>
                    <a:pt x="48026" y="89315"/>
                  </a:lnTo>
                  <a:cubicBezTo>
                    <a:pt x="67478" y="131927"/>
                    <a:pt x="84261" y="176065"/>
                    <a:pt x="98161" y="221496"/>
                  </a:cubicBezTo>
                  <a:lnTo>
                    <a:pt x="814201" y="2558126"/>
                  </a:lnTo>
                  <a:cubicBezTo>
                    <a:pt x="925405" y="2921578"/>
                    <a:pt x="838615" y="3320282"/>
                    <a:pt x="574164" y="3594224"/>
                  </a:cubicBezTo>
                  <a:cubicBezTo>
                    <a:pt x="405071" y="3768826"/>
                    <a:pt x="266438" y="3969916"/>
                    <a:pt x="163190" y="4188140"/>
                  </a:cubicBezTo>
                  <a:lnTo>
                    <a:pt x="148891" y="4221099"/>
                  </a:lnTo>
                  <a:lnTo>
                    <a:pt x="0" y="422109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926A7CB-3297-417D-844A-2F03858946EE}"/>
                </a:ext>
              </a:extLst>
            </p:cNvPr>
            <p:cNvSpPr/>
            <p:nvPr/>
          </p:nvSpPr>
          <p:spPr>
            <a:xfrm>
              <a:off x="5977306" y="4943508"/>
              <a:ext cx="6214695" cy="1905677"/>
            </a:xfrm>
            <a:custGeom>
              <a:avLst/>
              <a:gdLst>
                <a:gd name="connsiteX0" fmla="*/ 6214695 w 6214695"/>
                <a:gd name="connsiteY0" fmla="*/ 0 h 1905677"/>
                <a:gd name="connsiteX1" fmla="*/ 6214695 w 6214695"/>
                <a:gd name="connsiteY1" fmla="*/ 1109586 h 1905677"/>
                <a:gd name="connsiteX2" fmla="*/ 3618511 w 6214695"/>
                <a:gd name="connsiteY2" fmla="*/ 1905677 h 1905677"/>
                <a:gd name="connsiteX3" fmla="*/ 0 w 6214695"/>
                <a:gd name="connsiteY3" fmla="*/ 1905677 h 1905677"/>
                <a:gd name="connsiteX4" fmla="*/ 6214695 w 6214695"/>
                <a:gd name="connsiteY4" fmla="*/ 0 h 190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4695" h="1905677">
                  <a:moveTo>
                    <a:pt x="6214695" y="0"/>
                  </a:moveTo>
                  <a:lnTo>
                    <a:pt x="6214695" y="1109586"/>
                  </a:lnTo>
                  <a:lnTo>
                    <a:pt x="3618511" y="1905677"/>
                  </a:lnTo>
                  <a:lnTo>
                    <a:pt x="0" y="1905677"/>
                  </a:lnTo>
                  <a:lnTo>
                    <a:pt x="621469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4165601" y="3371943"/>
            <a:ext cx="6548131" cy="1240336"/>
          </a:xfrm>
          <a:prstGeom prst="rect">
            <a:avLst/>
          </a:prstGeom>
        </p:spPr>
        <p:txBody>
          <a:bodyPr vert="horz" lIns="0" rIns="0" anchor="b"/>
          <a:lstStyle>
            <a:lvl1pPr algn="r">
              <a:lnSpc>
                <a:spcPct val="100000"/>
              </a:lnSpc>
              <a:defRPr sz="5400" cap="all" baseline="0">
                <a:solidFill>
                  <a:schemeClr val="accent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6454510" y="4943508"/>
            <a:ext cx="4259222" cy="567376"/>
          </a:xfrm>
          <a:prstGeom prst="rect">
            <a:avLst/>
          </a:prstGeom>
        </p:spPr>
        <p:txBody>
          <a:bodyPr lIns="0" rIns="0"/>
          <a:lstStyle>
            <a:lvl1pPr marL="0" indent="0" algn="r">
              <a:lnSpc>
                <a:spcPct val="1000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3088" name="Picture 16">
            <a:extLst>
              <a:ext uri="{FF2B5EF4-FFF2-40B4-BE49-F238E27FC236}">
                <a16:creationId xmlns:a16="http://schemas.microsoft.com/office/drawing/2014/main" id="{82FCE50E-9C27-4727-9F51-1D0D6068C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553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title and text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6AD44F-DB08-C445-B98D-12BE1F6E99D6}"/>
              </a:ext>
            </a:extLst>
          </p:cNvPr>
          <p:cNvSpPr>
            <a:spLocks noGrp="1"/>
          </p:cNvSpPr>
          <p:nvPr>
            <p:ph type="title" hasCustomPrompt="1"/>
          </p:nvPr>
        </p:nvSpPr>
        <p:spPr>
          <a:xfrm>
            <a:off x="566450" y="505083"/>
            <a:ext cx="4013787" cy="1152176"/>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EB51C5A0-75C2-254D-9EDD-D2845B084877}"/>
              </a:ext>
            </a:extLst>
          </p:cNvPr>
          <p:cNvSpPr>
            <a:spLocks noGrp="1"/>
          </p:cNvSpPr>
          <p:nvPr>
            <p:ph type="subTitle" idx="1" hasCustomPrompt="1"/>
          </p:nvPr>
        </p:nvSpPr>
        <p:spPr>
          <a:xfrm>
            <a:off x="566451" y="2583713"/>
            <a:ext cx="3591254" cy="2724888"/>
          </a:xfrm>
          <a:prstGeom prst="rect">
            <a:avLst/>
          </a:prstGeom>
        </p:spPr>
        <p:txBody>
          <a:bodyPr/>
          <a:lstStyle>
            <a:lvl1pPr marL="0" indent="0" algn="l">
              <a:lnSpc>
                <a:spcPct val="100000"/>
              </a:lnSpc>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
        <p:nvSpPr>
          <p:cNvPr id="5" name="Footer Placeholder 4">
            <a:extLst>
              <a:ext uri="{FF2B5EF4-FFF2-40B4-BE49-F238E27FC236}">
                <a16:creationId xmlns:a16="http://schemas.microsoft.com/office/drawing/2014/main" id="{DEB11472-0BEE-0245-B85D-C118C621550F}"/>
              </a:ext>
            </a:extLst>
          </p:cNvPr>
          <p:cNvSpPr>
            <a:spLocks noGrp="1"/>
          </p:cNvSpPr>
          <p:nvPr>
            <p:ph type="ftr" sz="quarter" idx="14"/>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E4BD9530-7D51-FC4B-A9D0-3C5269798B2F}"/>
              </a:ext>
            </a:extLst>
          </p:cNvPr>
          <p:cNvSpPr>
            <a:spLocks noGrp="1"/>
          </p:cNvSpPr>
          <p:nvPr>
            <p:ph type="sldNum" sz="quarter" idx="15"/>
          </p:nvPr>
        </p:nvSpPr>
        <p:spPr/>
        <p:txBody>
          <a:bodyPr/>
          <a:lstStyle/>
          <a:p>
            <a:fld id="{4C012138-8E1B-0248-81B8-1431062B3210}" type="slidenum">
              <a:rPr lang="ro-RO" smtClean="0"/>
              <a:pPr/>
              <a:t>‹#›</a:t>
            </a:fld>
            <a:endParaRPr lang="ro-RO" dirty="0"/>
          </a:p>
        </p:txBody>
      </p:sp>
      <p:sp>
        <p:nvSpPr>
          <p:cNvPr id="7" name="Picture Placeholder 6">
            <a:extLst>
              <a:ext uri="{FF2B5EF4-FFF2-40B4-BE49-F238E27FC236}">
                <a16:creationId xmlns:a16="http://schemas.microsoft.com/office/drawing/2014/main" id="{66DDD664-7A8B-254D-8420-77EB9B355A37}"/>
              </a:ext>
            </a:extLst>
          </p:cNvPr>
          <p:cNvSpPr>
            <a:spLocks noGrp="1"/>
          </p:cNvSpPr>
          <p:nvPr>
            <p:ph type="pic" sz="quarter" idx="13"/>
          </p:nvPr>
        </p:nvSpPr>
        <p:spPr>
          <a:xfrm>
            <a:off x="6108700" y="0"/>
            <a:ext cx="6096000" cy="6858000"/>
          </a:xfrm>
          <a:prstGeom prst="rect">
            <a:avLst/>
          </a:prstGeom>
        </p:spPr>
        <p:txBody>
          <a:bodyPr/>
          <a:lstStyle/>
          <a:p>
            <a:endParaRPr lang="ro-RO" dirty="0"/>
          </a:p>
        </p:txBody>
      </p:sp>
    </p:spTree>
    <p:extLst>
      <p:ext uri="{BB962C8B-B14F-4D97-AF65-F5344CB8AC3E}">
        <p14:creationId xmlns:p14="http://schemas.microsoft.com/office/powerpoint/2010/main" val="1618722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303151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7667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16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488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211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808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860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154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45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747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2878484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612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8721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54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261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175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931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535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167317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4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73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538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304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759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442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4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421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596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6144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2605711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0" y="-30613"/>
            <a:ext cx="12240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2480531" y="1507251"/>
            <a:ext cx="3944983" cy="1756647"/>
          </a:xfrm>
          <a:prstGeom prst="rect">
            <a:avLst/>
          </a:prstGeom>
        </p:spPr>
        <p:txBody>
          <a:bodyPr anchor="ctr"/>
          <a:lstStyle>
            <a:lvl1pPr>
              <a:defRPr sz="4400">
                <a:solidFill>
                  <a:schemeClr val="bg1"/>
                </a:solidFill>
              </a:defRPr>
            </a:lvl1pPr>
          </a:lstStyle>
          <a:p>
            <a:r>
              <a:rPr lang="en-US" dirty="0"/>
              <a:t>Click to edit Master title style</a:t>
            </a:r>
            <a:endParaRPr lang="ro-RO" dirty="0"/>
          </a:p>
        </p:txBody>
      </p:sp>
      <p:sp>
        <p:nvSpPr>
          <p:cNvPr id="4" name="Subtitle 2">
            <a:extLst>
              <a:ext uri="{FF2B5EF4-FFF2-40B4-BE49-F238E27FC236}">
                <a16:creationId xmlns:a16="http://schemas.microsoft.com/office/drawing/2014/main" id="{6DF3CA95-E607-024B-84D3-8629825E23A5}"/>
              </a:ext>
            </a:extLst>
          </p:cNvPr>
          <p:cNvSpPr>
            <a:spLocks noGrp="1"/>
          </p:cNvSpPr>
          <p:nvPr>
            <p:ph type="subTitle" idx="1" hasCustomPrompt="1"/>
          </p:nvPr>
        </p:nvSpPr>
        <p:spPr>
          <a:xfrm>
            <a:off x="7344631" y="3308399"/>
            <a:ext cx="3835706" cy="1301702"/>
          </a:xfrm>
          <a:prstGeom prst="rect">
            <a:avLst/>
          </a:prstGeom>
        </p:spPr>
        <p:txBody>
          <a:bodyPr/>
          <a:lstStyle>
            <a:lvl1pPr marL="0" indent="0" algn="l">
              <a:lnSpc>
                <a:spcPct val="120000"/>
              </a:lnSpc>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Tree>
    <p:extLst>
      <p:ext uri="{BB962C8B-B14F-4D97-AF65-F5344CB8AC3E}">
        <p14:creationId xmlns:p14="http://schemas.microsoft.com/office/powerpoint/2010/main" val="325232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33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541052" y="5181600"/>
            <a:ext cx="9930098" cy="638604"/>
          </a:xfrm>
          <a:prstGeom prst="rect">
            <a:avLst/>
          </a:prstGeom>
        </p:spPr>
        <p:txBody>
          <a:bodyPr/>
          <a:lstStyle>
            <a:lvl1pPr marL="0" indent="0">
              <a:lnSpc>
                <a:spcPct val="100000"/>
              </a:lnSpc>
              <a:buNone/>
              <a:defRPr sz="1500">
                <a:solidFill>
                  <a:srgbClr val="F89AB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532514" y="4430306"/>
            <a:ext cx="993863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379877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652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5346-CA87-A342-AEFA-B0B132F55D62}"/>
              </a:ext>
            </a:extLst>
          </p:cNvPr>
          <p:cNvSpPr>
            <a:spLocks noGrp="1"/>
          </p:cNvSpPr>
          <p:nvPr>
            <p:ph idx="1" hasCustomPrompt="1"/>
          </p:nvPr>
        </p:nvSpPr>
        <p:spPr>
          <a:xfrm>
            <a:off x="548296" y="1914939"/>
            <a:ext cx="993644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22543" name="Picture 15">
            <a:extLst>
              <a:ext uri="{FF2B5EF4-FFF2-40B4-BE49-F238E27FC236}">
                <a16:creationId xmlns:a16="http://schemas.microsoft.com/office/drawing/2014/main" id="{B4CE3A63-7E6E-4507-B97F-E3B7D6387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24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AFC8BB4-7909-4051-9696-3413694E6306}"/>
              </a:ext>
            </a:extLst>
          </p:cNvPr>
          <p:cNvGraphicFramePr>
            <a:graphicFrameLocks noChangeAspect="1"/>
          </p:cNvGraphicFramePr>
          <p:nvPr userDrawn="1">
            <p:custDataLst>
              <p:tags r:id="rId48"/>
            </p:custDataLst>
            <p:extLst>
              <p:ext uri="{D42A27DB-BD31-4B8C-83A1-F6EECF244321}">
                <p14:modId xmlns:p14="http://schemas.microsoft.com/office/powerpoint/2010/main" val="3999781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79" imgH="478" progId="TCLayout.ActiveDocument.1">
                  <p:embed/>
                </p:oleObj>
              </mc:Choice>
              <mc:Fallback>
                <p:oleObj name="think-cell Slide" r:id="rId49" imgW="479" imgH="478" progId="TCLayout.ActiveDocument.1">
                  <p:embed/>
                  <p:pic>
                    <p:nvPicPr>
                      <p:cNvPr id="0" name=""/>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FD2E57E2-C0F4-4743-B932-6D4286C45478}"/>
              </a:ext>
            </a:extLst>
          </p:cNvPr>
          <p:cNvSpPr>
            <a:spLocks noGrp="1"/>
          </p:cNvSpPr>
          <p:nvPr>
            <p:ph type="sldNum" sz="quarter" idx="4"/>
          </p:nvPr>
        </p:nvSpPr>
        <p:spPr>
          <a:xfrm>
            <a:off x="10944225" y="6247702"/>
            <a:ext cx="409575" cy="365125"/>
          </a:xfrm>
          <a:prstGeom prst="rect">
            <a:avLst/>
          </a:prstGeom>
        </p:spPr>
        <p:txBody>
          <a:bodyPr vert="horz" lIns="91440" tIns="45720" rIns="91440" bIns="45720" rtlCol="0" anchor="ctr"/>
          <a:lstStyle>
            <a:lvl1pPr algn="r">
              <a:defRPr sz="100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fld id="{4C012138-8E1B-0248-81B8-1431062B3210}" type="slidenum">
              <a:rPr lang="ro-RO" smtClean="0"/>
              <a:pPr/>
              <a:t>‹#›</a:t>
            </a:fld>
            <a:endParaRPr lang="ro-RO" dirty="0"/>
          </a:p>
        </p:txBody>
      </p:sp>
      <p:sp>
        <p:nvSpPr>
          <p:cNvPr id="9" name="Footer Placeholder 8">
            <a:extLst>
              <a:ext uri="{FF2B5EF4-FFF2-40B4-BE49-F238E27FC236}">
                <a16:creationId xmlns:a16="http://schemas.microsoft.com/office/drawing/2014/main" id="{24A94DFB-73FA-114B-B5BD-B4A7B9F53BBA}"/>
              </a:ext>
            </a:extLst>
          </p:cNvPr>
          <p:cNvSpPr>
            <a:spLocks noGrp="1"/>
          </p:cNvSpPr>
          <p:nvPr>
            <p:ph type="ftr" sz="quarter" idx="3"/>
          </p:nvPr>
        </p:nvSpPr>
        <p:spPr>
          <a:xfrm>
            <a:off x="2331753" y="6250408"/>
            <a:ext cx="3210167" cy="365125"/>
          </a:xfrm>
          <a:prstGeom prst="rect">
            <a:avLst/>
          </a:prstGeom>
        </p:spPr>
        <p:txBody>
          <a:bodyPr vert="horz" lIns="91440" tIns="45720" rIns="91440" bIns="45720" rtlCol="0" anchor="ctr"/>
          <a:lstStyle>
            <a:lvl1pPr algn="l">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ro-RO" dirty="0">
                <a:solidFill>
                  <a:srgbClr val="5F4776"/>
                </a:solidFill>
              </a:rPr>
              <a:t>PRESENTATION NAME </a:t>
            </a:r>
            <a:r>
              <a:rPr lang="ro-RO" dirty="0">
                <a:solidFill>
                  <a:srgbClr val="10CFC9"/>
                </a:solidFill>
              </a:rPr>
              <a:t>CHAPTER</a:t>
            </a:r>
          </a:p>
        </p:txBody>
      </p:sp>
      <p:pic>
        <p:nvPicPr>
          <p:cNvPr id="7" name="Graphic 6">
            <a:extLst>
              <a:ext uri="{FF2B5EF4-FFF2-40B4-BE49-F238E27FC236}">
                <a16:creationId xmlns:a16="http://schemas.microsoft.com/office/drawing/2014/main" id="{58C634E6-DD81-4354-AECC-8A469118D861}"/>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657266" y="6362700"/>
            <a:ext cx="1342590" cy="150961"/>
          </a:xfrm>
          <a:prstGeom prst="rect">
            <a:avLst/>
          </a:prstGeom>
        </p:spPr>
      </p:pic>
      <p:pic>
        <p:nvPicPr>
          <p:cNvPr id="1040" name="Picture 16">
            <a:extLst>
              <a:ext uri="{FF2B5EF4-FFF2-40B4-BE49-F238E27FC236}">
                <a16:creationId xmlns:a16="http://schemas.microsoft.com/office/drawing/2014/main" id="{D91235ED-E065-413F-983F-F2AF9149A42D}"/>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428251"/>
      </p:ext>
    </p:extLst>
  </p:cSld>
  <p:clrMap bg1="lt1" tx1="dk1" bg2="lt2" tx2="dk2" accent1="accent1" accent2="accent2" accent3="accent3" accent4="accent4" accent5="accent5" accent6="accent6" hlink="hlink" folHlink="folHlink"/>
  <p:sldLayoutIdLst>
    <p:sldLayoutId id="2147483769" r:id="rId1"/>
    <p:sldLayoutId id="2147483836" r:id="rId2"/>
    <p:sldLayoutId id="2147483826" r:id="rId3"/>
    <p:sldLayoutId id="2147483827" r:id="rId4"/>
    <p:sldLayoutId id="2147483829" r:id="rId5"/>
    <p:sldLayoutId id="2147483821" r:id="rId6"/>
    <p:sldLayoutId id="2147483752" r:id="rId7"/>
    <p:sldLayoutId id="2147483837" r:id="rId8"/>
    <p:sldLayoutId id="2147483780" r:id="rId9"/>
    <p:sldLayoutId id="2147483838" r:id="rId10"/>
    <p:sldLayoutId id="2147483839" r:id="rId11"/>
    <p:sldLayoutId id="2147483832" r:id="rId12"/>
    <p:sldLayoutId id="2147483833" r:id="rId13"/>
    <p:sldLayoutId id="2147483753" r:id="rId14"/>
    <p:sldLayoutId id="2147483834" r:id="rId15"/>
    <p:sldLayoutId id="2147483835" r:id="rId16"/>
    <p:sldLayoutId id="2147483754" r:id="rId17"/>
    <p:sldLayoutId id="2147483756" r:id="rId18"/>
    <p:sldLayoutId id="2147483819" r:id="rId19"/>
    <p:sldLayoutId id="2147483820" r:id="rId20"/>
    <p:sldLayoutId id="2147483830" r:id="rId21"/>
    <p:sldLayoutId id="214748383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92" r:id="rId31"/>
    <p:sldLayoutId id="2147483893" r:id="rId32"/>
    <p:sldLayoutId id="2147483894" r:id="rId33"/>
    <p:sldLayoutId id="2147483895" r:id="rId34"/>
    <p:sldLayoutId id="2147483896" r:id="rId35"/>
    <p:sldLayoutId id="2147483897" r:id="rId36"/>
    <p:sldLayoutId id="2147483898" r:id="rId37"/>
    <p:sldLayoutId id="2147483899"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Lst>
  <p:hf hdr="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core.api.feeld.co/cdn/chat-attachment/x/c07c3360-c787-4be9-9cd6-b1ef9d06fff4" TargetMode="External"/><Relationship Id="rId5" Type="http://schemas.openxmlformats.org/officeDocument/2006/relationships/hyperlink" Target="https://res.cloudinary.com/threender/image/upload/s&#8211;QQjZiJxc&#8211;/d4e74e59-430d-403f-b1c5-9c8208472007" TargetMode="External"/><Relationship Id="rId4" Type="http://schemas.openxmlformats.org/officeDocument/2006/relationships/hyperlink" Target="https://res.cloudinary.com/threender/image/upload/s--QQjZiJxc--/d4e74e59-430d-403f-b1c5-9c820847200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hyperlink" Target="https://core.api.feeld.co/cdn/chat-attachment/x/c07c3360-c787-4be9-9cd6-b1ef9d06fff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hyperlink" Target="https://res.cloudinary.com/threender/image/upload/s--QQjZiJxc--/d4e74e59-430d-403f-b1c5-9c820847200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hyperlink" Target="https://core.api.feeld.co/v1/cdn/chat-attachment/%3cvictim&#8217;s_profileId%3e/971a0d2f-f50c-45fc-8a37-4d9002f71e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1.jpg"/><Relationship Id="rId4" Type="http://schemas.openxmlformats.org/officeDocument/2006/relationships/hyperlink" Target="https://res.cloudinary.com/threender/image/upload/s--7tD2qatw--/540068ee-b41a-431f-b0e9-b7522fefbd5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2.jpg"/><Relationship Id="rId4" Type="http://schemas.openxmlformats.org/officeDocument/2006/relationships/hyperlink" Target="https://us-east.stream-io-cdn.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6.jpg"/><Relationship Id="rId5" Type="http://schemas.openxmlformats.org/officeDocument/2006/relationships/hyperlink" Target="https://chat.stream-io-api.com/" TargetMode="External"/><Relationship Id="rId4" Type="http://schemas.openxmlformats.org/officeDocument/2006/relationships/hyperlink" Target="http://chat.stream-io-api.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chat.stream-io-api.com/messages/%3c/MesssageId%3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2.jp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chat.stream-io-api.com/channels/messaging/%3cChannelID%3e/mess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mailto:https://github.com/orgs/FORTBRIDGE-UK/" TargetMode="External"/><Relationship Id="rId5" Type="http://schemas.openxmlformats.org/officeDocument/2006/relationships/hyperlink" Target="https://www.theguardian.com/business/2024/sep/17/dating-app-feeld-personal-data-cybersecurity?CMP=twt_gu&amp;utm_source=Twitter&amp;utm_medium#Echobox=1726573208" TargetMode="External"/><Relationship Id="rId4" Type="http://schemas.openxmlformats.org/officeDocument/2006/relationships/hyperlink" Target="https://fortbridge.co.uk/research/feeld-dating-app-nudes-data-publicly-available/"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video" Target="https://www.youtube.com/embed/I957Vqs5k_8?feature=oembed" TargetMode="External"/><Relationship Id="rId5" Type="http://schemas.openxmlformats.org/officeDocument/2006/relationships/image" Target="../media/image84.jpe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fortbridge.co.uk/research/add-spf-dmarc-dkim-mx-records-evilginx/" TargetMode="External"/><Relationship Id="rId5" Type="http://schemas.openxmlformats.org/officeDocument/2006/relationships/hyperlink" Target="https://fortbridge.co.uk/research/mass-account-takeover-yunmai/" TargetMode="External"/><Relationship Id="rId4" Type="http://schemas.openxmlformats.org/officeDocument/2006/relationships/hyperlink" Target="https://fortbridge.co.uk/research/multiple-vulnerabilities-in-concrete-cms-part1-rc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0.xml"/><Relationship Id="rId6" Type="http://schemas.openxmlformats.org/officeDocument/2006/relationships/image" Target="../media/image87.JPG"/><Relationship Id="rId5" Type="http://schemas.openxmlformats.org/officeDocument/2006/relationships/image" Target="../media/image1.emf"/><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917-402D-7043-B95F-1DAA506280FD}"/>
              </a:ext>
            </a:extLst>
          </p:cNvPr>
          <p:cNvSpPr>
            <a:spLocks noGrp="1"/>
          </p:cNvSpPr>
          <p:nvPr>
            <p:ph type="title"/>
          </p:nvPr>
        </p:nvSpPr>
        <p:spPr>
          <a:xfrm>
            <a:off x="3164114" y="3325792"/>
            <a:ext cx="5863772" cy="3043979"/>
          </a:xfrm>
        </p:spPr>
        <p:txBody>
          <a:bodyPr vert="horz">
            <a:normAutofit/>
          </a:bodyPr>
          <a:lstStyle/>
          <a:p>
            <a:r>
              <a:rPr lang="en-US" sz="3600" dirty="0"/>
              <a:t>A FEELD Case Study on Data Exposure</a:t>
            </a:r>
            <a:endParaRPr lang="ro-RO" sz="3600" dirty="0"/>
          </a:p>
        </p:txBody>
      </p:sp>
      <p:pic>
        <p:nvPicPr>
          <p:cNvPr id="4112" name="Picture 16">
            <a:extLst>
              <a:ext uri="{FF2B5EF4-FFF2-40B4-BE49-F238E27FC236}">
                <a16:creationId xmlns:a16="http://schemas.microsoft.com/office/drawing/2014/main" id="{00800B77-4A95-4425-800F-CCAD3CF61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CBD4F480-D5C7-8F9E-D91C-BCE321529DBB}"/>
              </a:ext>
            </a:extLst>
          </p:cNvPr>
          <p:cNvSpPr txBox="1">
            <a:spLocks/>
          </p:cNvSpPr>
          <p:nvPr/>
        </p:nvSpPr>
        <p:spPr>
          <a:xfrm>
            <a:off x="2245489" y="488229"/>
            <a:ext cx="8275897" cy="3043979"/>
          </a:xfrm>
          <a:prstGeom prst="rect">
            <a:avLst/>
          </a:prstGeom>
        </p:spPr>
        <p:txBody>
          <a:bodyPr vert="horz" anchor="t">
            <a:normAutofit fontScale="97500"/>
          </a:bodyPr>
          <a:lstStyle>
            <a:lvl1pPr algn="ctr" defTabSz="914400" rtl="0" eaLnBrk="1" latinLnBrk="0" hangingPunct="1">
              <a:lnSpc>
                <a:spcPct val="100000"/>
              </a:lnSpc>
              <a:spcBef>
                <a:spcPct val="0"/>
              </a:spcBef>
              <a:buNone/>
              <a:defRPr sz="5400" b="1" kern="1200">
                <a:solidFill>
                  <a:schemeClr val="bg1"/>
                </a:solidFill>
                <a:latin typeface="+mj-lt"/>
                <a:ea typeface="+mj-ea"/>
                <a:cs typeface="+mj-cs"/>
              </a:defRPr>
            </a:lvl1pPr>
          </a:lstStyle>
          <a:p>
            <a:pPr fontAlgn="auto">
              <a:spcAft>
                <a:spcPts val="0"/>
              </a:spcAft>
            </a:pPr>
            <a:r>
              <a:rPr lang="en-US" dirty="0"/>
              <a:t>Examining Access Control Vulnerabilities in </a:t>
            </a:r>
            <a:r>
              <a:rPr lang="en-US" dirty="0" err="1"/>
              <a:t>GraphQL</a:t>
            </a:r>
            <a:endParaRPr lang="ro-RO" dirty="0"/>
          </a:p>
        </p:txBody>
      </p:sp>
    </p:spTree>
    <p:extLst>
      <p:ext uri="{BB962C8B-B14F-4D97-AF65-F5344CB8AC3E}">
        <p14:creationId xmlns:p14="http://schemas.microsoft.com/office/powerpoint/2010/main" val="241354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E868C-FE2C-2928-89FD-D9D019C43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A7125-D47F-FBEE-E2A9-994D1BFE2899}"/>
              </a:ext>
            </a:extLst>
          </p:cNvPr>
          <p:cNvSpPr>
            <a:spLocks noGrp="1"/>
          </p:cNvSpPr>
          <p:nvPr>
            <p:ph type="title"/>
          </p:nvPr>
        </p:nvSpPr>
        <p:spPr>
          <a:xfrm>
            <a:off x="483469" y="254643"/>
            <a:ext cx="8058648" cy="1224460"/>
          </a:xfrm>
        </p:spPr>
        <p:txBody>
          <a:bodyPr vert="horz">
            <a:normAutofit/>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AD3492D2-4B65-948C-645E-796E0E7AACA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3BAFD4D-4267-03DA-3B28-E6BB2A4BD5B9}"/>
              </a:ext>
            </a:extLst>
          </p:cNvPr>
          <p:cNvSpPr>
            <a:spLocks noGrp="1"/>
          </p:cNvSpPr>
          <p:nvPr>
            <p:ph type="sldNum" sz="quarter" idx="11"/>
          </p:nvPr>
        </p:nvSpPr>
        <p:spPr/>
        <p:txBody>
          <a:bodyPr/>
          <a:lstStyle/>
          <a:p>
            <a:fld id="{4C012138-8E1B-0248-81B8-1431062B3210}" type="slidenum">
              <a:rPr lang="ro-RO" smtClean="0"/>
              <a:pPr/>
              <a:t>10</a:t>
            </a:fld>
            <a:endParaRPr lang="ro-RO" dirty="0"/>
          </a:p>
        </p:txBody>
      </p:sp>
      <p:pic>
        <p:nvPicPr>
          <p:cNvPr id="17424" name="Picture 16">
            <a:extLst>
              <a:ext uri="{FF2B5EF4-FFF2-40B4-BE49-F238E27FC236}">
                <a16:creationId xmlns:a16="http://schemas.microsoft.com/office/drawing/2014/main" id="{415D4FFA-EE06-414E-F184-15FFFBC6E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3D3A48C-30FB-EE1D-F9F1-F8062DF74007}"/>
              </a:ext>
            </a:extLst>
          </p:cNvPr>
          <p:cNvSpPr txBox="1"/>
          <p:nvPr/>
        </p:nvSpPr>
        <p:spPr>
          <a:xfrm>
            <a:off x="483468" y="1672405"/>
            <a:ext cx="8486274" cy="1107996"/>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dirty="0"/>
            </a:br>
            <a:r>
              <a:rPr lang="en-GB" sz="1600" dirty="0"/>
              <a:t>1. </a:t>
            </a:r>
            <a:r>
              <a:rPr lang="en-GB" sz="1600" b="0" i="0" dirty="0">
                <a:solidFill>
                  <a:srgbClr val="212529"/>
                </a:solidFill>
                <a:effectLst/>
                <a:latin typeface="Kanit" pitchFamily="2" charset="-34"/>
                <a:cs typeface="Kanit" pitchFamily="2" charset="-34"/>
              </a:rPr>
              <a:t>Go to the ‘Likes’ menu to see who liked or pinged us, as seen on the right. But beside their names and their blurred photos, we do not have any other information.</a:t>
            </a: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4" name="Picture 3" descr="A screenshot of a phone&#10;&#10;Description automatically generated">
            <a:extLst>
              <a:ext uri="{FF2B5EF4-FFF2-40B4-BE49-F238E27FC236}">
                <a16:creationId xmlns:a16="http://schemas.microsoft.com/office/drawing/2014/main" id="{84199A40-19DB-70F2-E60C-DC18C0531E74}"/>
              </a:ext>
            </a:extLst>
          </p:cNvPr>
          <p:cNvPicPr>
            <a:picLocks noChangeAspect="1"/>
          </p:cNvPicPr>
          <p:nvPr/>
        </p:nvPicPr>
        <p:blipFill>
          <a:blip r:embed="rId4"/>
          <a:stretch>
            <a:fillRect/>
          </a:stretch>
        </p:blipFill>
        <p:spPr>
          <a:xfrm>
            <a:off x="8796466" y="1793545"/>
            <a:ext cx="2229142" cy="5064455"/>
          </a:xfrm>
          <a:prstGeom prst="rect">
            <a:avLst/>
          </a:prstGeom>
        </p:spPr>
      </p:pic>
      <p:sp>
        <p:nvSpPr>
          <p:cNvPr id="3" name="TextBox 2">
            <a:extLst>
              <a:ext uri="{FF2B5EF4-FFF2-40B4-BE49-F238E27FC236}">
                <a16:creationId xmlns:a16="http://schemas.microsoft.com/office/drawing/2014/main" id="{02BBB271-6778-9E7E-2A97-1B006DAE4216}"/>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15" name="Straight Connector 14">
            <a:extLst>
              <a:ext uri="{FF2B5EF4-FFF2-40B4-BE49-F238E27FC236}">
                <a16:creationId xmlns:a16="http://schemas.microsoft.com/office/drawing/2014/main" id="{8C01A470-DBEB-FA0E-AFB7-B299FD69089C}"/>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group of colorful rectangular objects&#10;&#10;Description automatically generated">
            <a:extLst>
              <a:ext uri="{FF2B5EF4-FFF2-40B4-BE49-F238E27FC236}">
                <a16:creationId xmlns:a16="http://schemas.microsoft.com/office/drawing/2014/main" id="{29347A5C-3B8D-D194-D61C-A8CE69D7AAEC}"/>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48811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D3E8-4B0B-41CB-311F-26621107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9ADE4-CA2F-2918-92AA-C49CC862B74E}"/>
              </a:ext>
            </a:extLst>
          </p:cNvPr>
          <p:cNvSpPr>
            <a:spLocks noGrp="1"/>
          </p:cNvSpPr>
          <p:nvPr>
            <p:ph type="title"/>
          </p:nvPr>
        </p:nvSpPr>
        <p:spPr>
          <a:xfrm>
            <a:off x="483469" y="254643"/>
            <a:ext cx="5717840" cy="1224460"/>
          </a:xfrm>
        </p:spPr>
        <p:txBody>
          <a:bodyPr vert="horz">
            <a:normAutofit fontScale="90000"/>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F18F8875-C681-5EC0-C450-C1F01DDFD3D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B6F237A-251F-1C1D-5E2F-FC57E8FE4709}"/>
              </a:ext>
            </a:extLst>
          </p:cNvPr>
          <p:cNvSpPr>
            <a:spLocks noGrp="1"/>
          </p:cNvSpPr>
          <p:nvPr>
            <p:ph type="sldNum" sz="quarter" idx="11"/>
          </p:nvPr>
        </p:nvSpPr>
        <p:spPr/>
        <p:txBody>
          <a:bodyPr/>
          <a:lstStyle/>
          <a:p>
            <a:fld id="{4C012138-8E1B-0248-81B8-1431062B3210}" type="slidenum">
              <a:rPr lang="ro-RO" smtClean="0"/>
              <a:pPr/>
              <a:t>11</a:t>
            </a:fld>
            <a:endParaRPr lang="ro-RO" dirty="0"/>
          </a:p>
        </p:txBody>
      </p:sp>
      <p:pic>
        <p:nvPicPr>
          <p:cNvPr id="17424" name="Picture 16">
            <a:extLst>
              <a:ext uri="{FF2B5EF4-FFF2-40B4-BE49-F238E27FC236}">
                <a16:creationId xmlns:a16="http://schemas.microsoft.com/office/drawing/2014/main" id="{851D3E20-D0CB-1629-99C1-0C9F2A0C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64C9E7F-03FC-05E1-EE7D-712F0C808252}"/>
              </a:ext>
            </a:extLst>
          </p:cNvPr>
          <p:cNvSpPr txBox="1"/>
          <p:nvPr/>
        </p:nvSpPr>
        <p:spPr>
          <a:xfrm>
            <a:off x="483469" y="1400578"/>
            <a:ext cx="5917332" cy="184665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 However, if we intercept the request in Burp and check the response, as seen below, we will see that we have all the information about the user (age, distance, all their profile photos, </a:t>
            </a:r>
            <a:r>
              <a:rPr lang="en-GB" sz="1600" b="0"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including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access to their profile photos stored on </a:t>
            </a:r>
            <a:r>
              <a:rPr lang="en-GB" sz="1600" b="0" i="0" dirty="0" err="1">
                <a:solidFill>
                  <a:srgbClr val="212529"/>
                </a:solidFill>
                <a:effectLst/>
                <a:latin typeface="Kanit" pitchFamily="2" charset="-34"/>
                <a:cs typeface="Kanit" pitchFamily="2" charset="-34"/>
              </a:rPr>
              <a:t>res.cloudinary.com</a:t>
            </a:r>
            <a:r>
              <a:rPr lang="en-GB" sz="1600" b="0" i="0" dirty="0">
                <a:solidFill>
                  <a:srgbClr val="212529"/>
                </a:solidFill>
                <a:effectLst/>
                <a:latin typeface="Kanit" pitchFamily="2" charset="-34"/>
                <a:cs typeface="Kanit" pitchFamily="2" charset="-34"/>
              </a:rPr>
              <a:t>. </a:t>
            </a: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4" name="Picture 3" descr="A screenshot of a phone&#10;&#10;Description automatically generated">
            <a:extLst>
              <a:ext uri="{FF2B5EF4-FFF2-40B4-BE49-F238E27FC236}">
                <a16:creationId xmlns:a16="http://schemas.microsoft.com/office/drawing/2014/main" id="{EB463257-E915-1622-3814-8291CE82DDF0}"/>
              </a:ext>
            </a:extLst>
          </p:cNvPr>
          <p:cNvPicPr>
            <a:picLocks noChangeAspect="1"/>
          </p:cNvPicPr>
          <p:nvPr/>
        </p:nvPicPr>
        <p:blipFill>
          <a:blip r:embed="rId4"/>
          <a:stretch>
            <a:fillRect/>
          </a:stretch>
        </p:blipFill>
        <p:spPr>
          <a:xfrm>
            <a:off x="4326917" y="3001016"/>
            <a:ext cx="1635874" cy="3716591"/>
          </a:xfrm>
          <a:prstGeom prst="rect">
            <a:avLst/>
          </a:prstGeom>
        </p:spPr>
      </p:pic>
      <p:pic>
        <p:nvPicPr>
          <p:cNvPr id="14" name="Picture 13" descr="A person lying down on a beach&#10;&#10;Description automatically generated">
            <a:extLst>
              <a:ext uri="{FF2B5EF4-FFF2-40B4-BE49-F238E27FC236}">
                <a16:creationId xmlns:a16="http://schemas.microsoft.com/office/drawing/2014/main" id="{15844489-6801-8249-2C48-397F6E6109D1}"/>
              </a:ext>
            </a:extLst>
          </p:cNvPr>
          <p:cNvPicPr>
            <a:picLocks noChangeAspect="1"/>
          </p:cNvPicPr>
          <p:nvPr/>
        </p:nvPicPr>
        <p:blipFill>
          <a:blip r:embed="rId5"/>
          <a:stretch>
            <a:fillRect/>
          </a:stretch>
        </p:blipFill>
        <p:spPr>
          <a:xfrm>
            <a:off x="8988342" y="4385886"/>
            <a:ext cx="3203658" cy="2472114"/>
          </a:xfrm>
          <a:prstGeom prst="rect">
            <a:avLst/>
          </a:prstGeom>
        </p:spPr>
      </p:pic>
      <p:sp>
        <p:nvSpPr>
          <p:cNvPr id="9" name="TextBox 8">
            <a:extLst>
              <a:ext uri="{FF2B5EF4-FFF2-40B4-BE49-F238E27FC236}">
                <a16:creationId xmlns:a16="http://schemas.microsoft.com/office/drawing/2014/main" id="{08AAC151-FA5B-4E1F-D1B3-AF1A34721274}"/>
              </a:ext>
            </a:extLst>
          </p:cNvPr>
          <p:cNvSpPr txBox="1"/>
          <p:nvPr/>
        </p:nvSpPr>
        <p:spPr>
          <a:xfrm>
            <a:off x="483469" y="3056765"/>
            <a:ext cx="3105096" cy="2400657"/>
          </a:xfrm>
          <a:prstGeom prst="rect">
            <a:avLst/>
          </a:prstGeom>
          <a:noFill/>
        </p:spPr>
        <p:txBody>
          <a:bodyPr wrap="square">
            <a:spAutoFit/>
          </a:bodyPr>
          <a:lstStyle/>
          <a:p>
            <a:pPr algn="l"/>
            <a:r>
              <a:rPr lang="en-GB" sz="1600" b="0" i="0" dirty="0">
                <a:solidFill>
                  <a:srgbClr val="212529"/>
                </a:solidFill>
                <a:effectLst/>
                <a:latin typeface="Kanit" pitchFamily="2" charset="-34"/>
                <a:cs typeface="Kanit" pitchFamily="2" charset="-34"/>
              </a:rPr>
              <a:t>In addition, using the ‘</a:t>
            </a:r>
            <a:r>
              <a:rPr lang="en-GB" sz="1600" b="1"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value found in the response we can exploit the next vulnerability ‘Read other people’s messages’ and read Sam’s messages.</a:t>
            </a:r>
          </a:p>
          <a:p>
            <a:pPr algn="l"/>
            <a:br>
              <a:rPr lang="en-GB" b="0" i="0" dirty="0">
                <a:solidFill>
                  <a:srgbClr val="212529"/>
                </a:solidFill>
                <a:effectLst/>
                <a:latin typeface="Kanit" pitchFamily="2" charset="-34"/>
                <a:cs typeface="Kanit" pitchFamily="2" charset="-34"/>
              </a:rPr>
            </a:b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8" name="Picture 7" descr="A screenshot of a computer screen&#10;&#10;Description automatically generated">
            <a:extLst>
              <a:ext uri="{FF2B5EF4-FFF2-40B4-BE49-F238E27FC236}">
                <a16:creationId xmlns:a16="http://schemas.microsoft.com/office/drawing/2014/main" id="{ED9F53D1-6CAB-0EB3-E23E-8E5F67A724A9}"/>
              </a:ext>
            </a:extLst>
          </p:cNvPr>
          <p:cNvPicPr>
            <a:picLocks noChangeAspect="1"/>
          </p:cNvPicPr>
          <p:nvPr/>
        </p:nvPicPr>
        <p:blipFill>
          <a:blip r:embed="rId6"/>
          <a:stretch>
            <a:fillRect/>
          </a:stretch>
        </p:blipFill>
        <p:spPr>
          <a:xfrm>
            <a:off x="6201309" y="0"/>
            <a:ext cx="5507222" cy="4409768"/>
          </a:xfrm>
          <a:prstGeom prst="rect">
            <a:avLst/>
          </a:prstGeom>
        </p:spPr>
      </p:pic>
    </p:spTree>
    <p:extLst>
      <p:ext uri="{BB962C8B-B14F-4D97-AF65-F5344CB8AC3E}">
        <p14:creationId xmlns:p14="http://schemas.microsoft.com/office/powerpoint/2010/main" val="387826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8600-A029-1921-1B74-51288E004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8294F-504B-6BC3-288E-76808241838A}"/>
              </a:ext>
            </a:extLst>
          </p:cNvPr>
          <p:cNvSpPr>
            <a:spLocks noGrp="1"/>
          </p:cNvSpPr>
          <p:nvPr>
            <p:ph type="title"/>
          </p:nvPr>
        </p:nvSpPr>
        <p:spPr>
          <a:xfrm>
            <a:off x="483470" y="254643"/>
            <a:ext cx="692970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030B2F3D-E427-E12E-F96D-813135494F2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BC5F2A8-769B-208B-5B67-0042FC5656B8}"/>
              </a:ext>
            </a:extLst>
          </p:cNvPr>
          <p:cNvSpPr>
            <a:spLocks noGrp="1"/>
          </p:cNvSpPr>
          <p:nvPr>
            <p:ph type="sldNum" sz="quarter" idx="11"/>
          </p:nvPr>
        </p:nvSpPr>
        <p:spPr/>
        <p:txBody>
          <a:bodyPr/>
          <a:lstStyle/>
          <a:p>
            <a:fld id="{4C012138-8E1B-0248-81B8-1431062B3210}" type="slidenum">
              <a:rPr lang="ro-RO" smtClean="0"/>
              <a:pPr/>
              <a:t>12</a:t>
            </a:fld>
            <a:endParaRPr lang="ro-RO" dirty="0"/>
          </a:p>
        </p:txBody>
      </p:sp>
      <p:pic>
        <p:nvPicPr>
          <p:cNvPr id="17424" name="Picture 16">
            <a:extLst>
              <a:ext uri="{FF2B5EF4-FFF2-40B4-BE49-F238E27FC236}">
                <a16:creationId xmlns:a16="http://schemas.microsoft.com/office/drawing/2014/main" id="{099406FE-01FF-C048-B046-C0827FC0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B1CD0D-66EF-15E1-62C8-911770B89EF4}"/>
              </a:ext>
            </a:extLst>
          </p:cNvPr>
          <p:cNvSpPr txBox="1"/>
          <p:nvPr/>
        </p:nvSpPr>
        <p:spPr>
          <a:xfrm>
            <a:off x="483469" y="1666042"/>
            <a:ext cx="6929702" cy="923330"/>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can read other people’s messages in the chat.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order to do that, we will need to get our victim’s ‘</a:t>
            </a:r>
            <a:r>
              <a:rPr lang="en-GB" i="0" u="sng" dirty="0" err="1">
                <a:solidFill>
                  <a:srgbClr val="212529"/>
                </a:solidFill>
                <a:effectLst/>
                <a:latin typeface="Kanit" pitchFamily="2" charset="-34"/>
                <a:cs typeface="Kanit" pitchFamily="2" charset="-34"/>
              </a:rPr>
              <a:t>streamUserId</a:t>
            </a:r>
            <a:r>
              <a:rPr lang="en-GB" b="0" i="0" dirty="0">
                <a:solidFill>
                  <a:srgbClr val="212529"/>
                </a:solidFill>
                <a:effectLst/>
                <a:latin typeface="Kanit" pitchFamily="2" charset="-34"/>
                <a:cs typeface="Kanit" pitchFamily="2" charset="-34"/>
              </a:rPr>
              <a:t>’ value, which is disclosed in different API requests.</a:t>
            </a:r>
            <a:endParaRPr lang="en-GB" dirty="0">
              <a:solidFill>
                <a:schemeClr val="accent1"/>
              </a:solidFill>
              <a:latin typeface="+mn-lt"/>
            </a:endParaRPr>
          </a:p>
        </p:txBody>
      </p:sp>
      <p:sp>
        <p:nvSpPr>
          <p:cNvPr id="3" name="TextBox 2">
            <a:extLst>
              <a:ext uri="{FF2B5EF4-FFF2-40B4-BE49-F238E27FC236}">
                <a16:creationId xmlns:a16="http://schemas.microsoft.com/office/drawing/2014/main" id="{6587F1EC-4F9D-E9A3-B30E-985822EEE477}"/>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55A3B082-BA65-E508-28C2-4D2E7629BE55}"/>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F1B34EDC-BDDA-8316-CC24-AD689F3839EA}"/>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2323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EE04-02BF-D1BC-2963-C330A24A6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F3E99-C8B7-E78D-11E0-2AF184EC7D0A}"/>
              </a:ext>
            </a:extLst>
          </p:cNvPr>
          <p:cNvSpPr>
            <a:spLocks noGrp="1"/>
          </p:cNvSpPr>
          <p:nvPr>
            <p:ph type="title"/>
          </p:nvPr>
        </p:nvSpPr>
        <p:spPr>
          <a:xfrm>
            <a:off x="483468" y="254643"/>
            <a:ext cx="6854881"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31298495-5928-5471-0480-1E1BFCED46E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CDBB0FD-383E-1202-E44B-9F4A4A7AEC1F}"/>
              </a:ext>
            </a:extLst>
          </p:cNvPr>
          <p:cNvSpPr>
            <a:spLocks noGrp="1"/>
          </p:cNvSpPr>
          <p:nvPr>
            <p:ph type="sldNum" sz="quarter" idx="11"/>
          </p:nvPr>
        </p:nvSpPr>
        <p:spPr/>
        <p:txBody>
          <a:bodyPr/>
          <a:lstStyle/>
          <a:p>
            <a:fld id="{4C012138-8E1B-0248-81B8-1431062B3210}" type="slidenum">
              <a:rPr lang="ro-RO" smtClean="0"/>
              <a:pPr/>
              <a:t>13</a:t>
            </a:fld>
            <a:endParaRPr lang="ro-RO" dirty="0"/>
          </a:p>
        </p:txBody>
      </p:sp>
      <p:pic>
        <p:nvPicPr>
          <p:cNvPr id="17424" name="Picture 16">
            <a:extLst>
              <a:ext uri="{FF2B5EF4-FFF2-40B4-BE49-F238E27FC236}">
                <a16:creationId xmlns:a16="http://schemas.microsoft.com/office/drawing/2014/main" id="{DEBDFA7C-37BE-8AC7-23D9-07B441F81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2093AD9-4312-960C-44F2-EE3B001939F1}"/>
              </a:ext>
            </a:extLst>
          </p:cNvPr>
          <p:cNvSpPr txBox="1"/>
          <p:nvPr/>
        </p:nvSpPr>
        <p:spPr>
          <a:xfrm>
            <a:off x="483468" y="1666045"/>
            <a:ext cx="6698997" cy="160043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Go to the ‘Discover profiles’ menu.</a:t>
            </a:r>
          </a:p>
          <a:p>
            <a:pPr algn="l">
              <a:buFont typeface="+mj-lt"/>
              <a:buAutoNum type="arabicPeriod"/>
            </a:pPr>
            <a:r>
              <a:rPr lang="en-GB" sz="1600" b="0" i="0" dirty="0">
                <a:solidFill>
                  <a:srgbClr val="212529"/>
                </a:solidFill>
                <a:effectLst/>
                <a:latin typeface="Kanit" pitchFamily="2" charset="-34"/>
                <a:cs typeface="Kanit" pitchFamily="2" charset="-34"/>
              </a:rPr>
              <a:t>Intercept the /</a:t>
            </a:r>
            <a:r>
              <a:rPr lang="en-GB" sz="1600" b="0" i="0" dirty="0" err="1">
                <a:solidFill>
                  <a:srgbClr val="212529"/>
                </a:solidFill>
                <a:effectLst/>
                <a:latin typeface="Kanit" pitchFamily="2" charset="-34"/>
                <a:cs typeface="Kanit" pitchFamily="2" charset="-34"/>
              </a:rPr>
              <a:t>graphql</a:t>
            </a:r>
            <a:r>
              <a:rPr lang="en-GB" sz="1600" b="0" i="0" dirty="0">
                <a:solidFill>
                  <a:srgbClr val="212529"/>
                </a:solidFill>
                <a:effectLst/>
                <a:latin typeface="Kanit" pitchFamily="2" charset="-34"/>
                <a:cs typeface="Kanit" pitchFamily="2" charset="-34"/>
              </a:rPr>
              <a:t> request with </a:t>
            </a:r>
            <a:r>
              <a:rPr lang="en-GB" sz="1600" b="0" i="0" dirty="0" err="1">
                <a:solidFill>
                  <a:srgbClr val="212529"/>
                </a:solidFill>
                <a:effectLst/>
                <a:latin typeface="Kanit" pitchFamily="2" charset="-34"/>
                <a:cs typeface="Kanit" pitchFamily="2" charset="-34"/>
              </a:rPr>
              <a:t>operationName</a:t>
            </a: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DiscoverProfiles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Get a ‘</a:t>
            </a:r>
            <a:r>
              <a:rPr lang="en-GB" sz="1600" i="0" u="sng"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parameter value of the target user from the response, as seen on the right:</a:t>
            </a:r>
          </a:p>
          <a:p>
            <a:endParaRPr lang="en-GB" dirty="0">
              <a:solidFill>
                <a:schemeClr val="accent1"/>
              </a:solidFill>
              <a:latin typeface="+mn-lt"/>
            </a:endParaRPr>
          </a:p>
        </p:txBody>
      </p:sp>
      <p:sp>
        <p:nvSpPr>
          <p:cNvPr id="16" name="TextBox 15">
            <a:extLst>
              <a:ext uri="{FF2B5EF4-FFF2-40B4-BE49-F238E27FC236}">
                <a16:creationId xmlns:a16="http://schemas.microsoft.com/office/drawing/2014/main" id="{11F33E0F-4B55-4B70-6D9B-06115823F7C3}"/>
              </a:ext>
            </a:extLst>
          </p:cNvPr>
          <p:cNvSpPr txBox="1"/>
          <p:nvPr/>
        </p:nvSpPr>
        <p:spPr>
          <a:xfrm>
            <a:off x="4146367" y="6357996"/>
            <a:ext cx="7481430" cy="338554"/>
          </a:xfrm>
          <a:prstGeom prst="rect">
            <a:avLst/>
          </a:prstGeom>
          <a:noFill/>
        </p:spPr>
        <p:txBody>
          <a:bodyPr wrap="square">
            <a:spAutoFit/>
          </a:bodyPr>
          <a:lstStyle/>
          <a:p>
            <a:pPr algn="l"/>
            <a:r>
              <a:rPr lang="en-GB" sz="1600" dirty="0"/>
              <a:t>‘</a:t>
            </a:r>
            <a:r>
              <a:rPr lang="en-GB" sz="1600" dirty="0" err="1"/>
              <a:t>StreamUserId</a:t>
            </a:r>
            <a:r>
              <a:rPr lang="en-GB" sz="1600" dirty="0"/>
              <a:t>’ is: 64ccd281fbaa820001005b4f , and belongs to user ‘Chlo’.</a:t>
            </a:r>
            <a:endParaRPr lang="en-GB" sz="1600" b="0" i="0" dirty="0">
              <a:solidFill>
                <a:srgbClr val="212529"/>
              </a:solidFill>
              <a:effectLst/>
              <a:latin typeface="Kanit" pitchFamily="2" charset="-34"/>
              <a:cs typeface="Kanit" pitchFamily="2" charset="-34"/>
            </a:endParaRPr>
          </a:p>
        </p:txBody>
      </p:sp>
      <p:pic>
        <p:nvPicPr>
          <p:cNvPr id="15" name="Picture 14" descr="A screenshot of a computer&#10;&#10;Description automatically generated">
            <a:extLst>
              <a:ext uri="{FF2B5EF4-FFF2-40B4-BE49-F238E27FC236}">
                <a16:creationId xmlns:a16="http://schemas.microsoft.com/office/drawing/2014/main" id="{2DC5887F-B2EE-B9D1-E4D0-E38179214F51}"/>
              </a:ext>
            </a:extLst>
          </p:cNvPr>
          <p:cNvPicPr>
            <a:picLocks noChangeAspect="1"/>
          </p:cNvPicPr>
          <p:nvPr/>
        </p:nvPicPr>
        <p:blipFill>
          <a:blip r:embed="rId4"/>
          <a:stretch>
            <a:fillRect/>
          </a:stretch>
        </p:blipFill>
        <p:spPr>
          <a:xfrm>
            <a:off x="3543617" y="3185653"/>
            <a:ext cx="8686931" cy="3156151"/>
          </a:xfrm>
          <a:prstGeom prst="rect">
            <a:avLst/>
          </a:prstGeom>
        </p:spPr>
      </p:pic>
    </p:spTree>
    <p:extLst>
      <p:ext uri="{BB962C8B-B14F-4D97-AF65-F5344CB8AC3E}">
        <p14:creationId xmlns:p14="http://schemas.microsoft.com/office/powerpoint/2010/main" val="39837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1BBFD-59D9-B865-6DDB-32C2B4C94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F4216-5366-E44E-5029-0641A53D63E0}"/>
              </a:ext>
            </a:extLst>
          </p:cNvPr>
          <p:cNvSpPr>
            <a:spLocks noGrp="1"/>
          </p:cNvSpPr>
          <p:nvPr>
            <p:ph type="title"/>
          </p:nvPr>
        </p:nvSpPr>
        <p:spPr>
          <a:xfrm>
            <a:off x="483468" y="254643"/>
            <a:ext cx="6785433"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E1BF323E-AF5F-EF67-E69D-42DD868DC14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EFCFB83-6E33-8AAD-A996-3843230BB25F}"/>
              </a:ext>
            </a:extLst>
          </p:cNvPr>
          <p:cNvSpPr>
            <a:spLocks noGrp="1"/>
          </p:cNvSpPr>
          <p:nvPr>
            <p:ph type="sldNum" sz="quarter" idx="11"/>
          </p:nvPr>
        </p:nvSpPr>
        <p:spPr/>
        <p:txBody>
          <a:bodyPr/>
          <a:lstStyle/>
          <a:p>
            <a:fld id="{4C012138-8E1B-0248-81B8-1431062B3210}" type="slidenum">
              <a:rPr lang="ro-RO" smtClean="0"/>
              <a:pPr/>
              <a:t>14</a:t>
            </a:fld>
            <a:endParaRPr lang="ro-RO" dirty="0"/>
          </a:p>
        </p:txBody>
      </p:sp>
      <p:pic>
        <p:nvPicPr>
          <p:cNvPr id="17424" name="Picture 16">
            <a:extLst>
              <a:ext uri="{FF2B5EF4-FFF2-40B4-BE49-F238E27FC236}">
                <a16:creationId xmlns:a16="http://schemas.microsoft.com/office/drawing/2014/main" id="{A541EFFA-D8D9-940D-E61D-77778FD3B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5CF9598-AC03-5F57-4C5C-CB8B482A1B06}"/>
              </a:ext>
            </a:extLst>
          </p:cNvPr>
          <p:cNvSpPr txBox="1"/>
          <p:nvPr/>
        </p:nvSpPr>
        <p:spPr>
          <a:xfrm>
            <a:off x="483469" y="1666045"/>
            <a:ext cx="8704776"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 Now go to the ‘Message’ menu, and intercept the request to the endpoint: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chat.stream</a:t>
            </a:r>
            <a:r>
              <a:rPr lang="en-GB" sz="1600" b="0" i="0" dirty="0">
                <a:solidFill>
                  <a:srgbClr val="212529"/>
                </a:solidFill>
                <a:effectLst/>
                <a:latin typeface="Kanit" pitchFamily="2" charset="-34"/>
                <a:cs typeface="Kanit" pitchFamily="2" charset="-34"/>
              </a:rPr>
              <a:t>-io-</a:t>
            </a:r>
            <a:r>
              <a:rPr lang="en-GB" sz="1600" b="0" i="0" dirty="0" err="1">
                <a:solidFill>
                  <a:srgbClr val="212529"/>
                </a:solidFill>
                <a:effectLst/>
                <a:latin typeface="Kanit" pitchFamily="2" charset="-34"/>
                <a:cs typeface="Kanit" pitchFamily="2" charset="-34"/>
              </a:rPr>
              <a:t>api.com</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channels?user_id</a:t>
            </a:r>
            <a:r>
              <a:rPr lang="en-GB" sz="1600" b="0" i="0" dirty="0">
                <a:solidFill>
                  <a:srgbClr val="212529"/>
                </a:solidFill>
                <a:effectLst/>
                <a:latin typeface="Kanit" pitchFamily="2" charset="-34"/>
                <a:cs typeface="Kanit" pitchFamily="2" charset="-34"/>
              </a:rPr>
              <a:t>=&amp;</a:t>
            </a:r>
            <a:r>
              <a:rPr lang="en-GB" sz="1600" b="0" i="0" dirty="0" err="1">
                <a:solidFill>
                  <a:srgbClr val="212529"/>
                </a:solidFill>
                <a:effectLst/>
                <a:latin typeface="Kanit" pitchFamily="2" charset="-34"/>
                <a:cs typeface="Kanit" pitchFamily="2" charset="-34"/>
              </a:rPr>
              <a:t>connection_id</a:t>
            </a:r>
            <a:r>
              <a:rPr lang="en-GB" sz="1600" b="0" i="0" dirty="0">
                <a:solidFill>
                  <a:srgbClr val="212529"/>
                </a:solidFill>
                <a:effectLst/>
                <a:latin typeface="Kanit" pitchFamily="2" charset="-34"/>
                <a:cs typeface="Kanit" pitchFamily="2" charset="-34"/>
              </a:rPr>
              <a:t>=&amp;</a:t>
            </a:r>
            <a:r>
              <a:rPr lang="en-GB" sz="1600" b="0" i="0" dirty="0" err="1">
                <a:solidFill>
                  <a:srgbClr val="212529"/>
                </a:solidFill>
                <a:effectLst/>
                <a:latin typeface="Kanit" pitchFamily="2" charset="-34"/>
                <a:cs typeface="Kanit" pitchFamily="2" charset="-34"/>
              </a:rPr>
              <a:t>api_key</a:t>
            </a:r>
            <a:r>
              <a:rPr lang="en-GB" sz="1600" b="0" i="0" dirty="0">
                <a:solidFill>
                  <a:srgbClr val="212529"/>
                </a:solidFill>
                <a:effectLst/>
                <a:latin typeface="Kanit" pitchFamily="2" charset="-34"/>
                <a:cs typeface="Kanit" pitchFamily="2" charset="-34"/>
              </a:rPr>
              <a:t>=y4tp4akjeb49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,such as the one below:</a:t>
            </a:r>
          </a:p>
        </p:txBody>
      </p:sp>
      <p:pic>
        <p:nvPicPr>
          <p:cNvPr id="4" name="Picture 3" descr="A screenshot of a computer&#10;&#10;Description automatically generated">
            <a:extLst>
              <a:ext uri="{FF2B5EF4-FFF2-40B4-BE49-F238E27FC236}">
                <a16:creationId xmlns:a16="http://schemas.microsoft.com/office/drawing/2014/main" id="{5669E4B9-46F5-D3C9-93FC-00640779FC6D}"/>
              </a:ext>
            </a:extLst>
          </p:cNvPr>
          <p:cNvPicPr>
            <a:picLocks noChangeAspect="1"/>
          </p:cNvPicPr>
          <p:nvPr/>
        </p:nvPicPr>
        <p:blipFill>
          <a:blip r:embed="rId4"/>
          <a:stretch>
            <a:fillRect/>
          </a:stretch>
        </p:blipFill>
        <p:spPr>
          <a:xfrm>
            <a:off x="4375230" y="2418045"/>
            <a:ext cx="7685412" cy="3943169"/>
          </a:xfrm>
          <a:prstGeom prst="rect">
            <a:avLst/>
          </a:prstGeom>
        </p:spPr>
      </p:pic>
    </p:spTree>
    <p:extLst>
      <p:ext uri="{BB962C8B-B14F-4D97-AF65-F5344CB8AC3E}">
        <p14:creationId xmlns:p14="http://schemas.microsoft.com/office/powerpoint/2010/main" val="211636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1ACF6-19F6-FE69-2B32-89FC4F80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F9857-3E89-DD06-0E68-416860D4A406}"/>
              </a:ext>
            </a:extLst>
          </p:cNvPr>
          <p:cNvSpPr>
            <a:spLocks noGrp="1"/>
          </p:cNvSpPr>
          <p:nvPr>
            <p:ph type="title"/>
          </p:nvPr>
        </p:nvSpPr>
        <p:spPr>
          <a:xfrm>
            <a:off x="483469" y="254643"/>
            <a:ext cx="680858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93629A98-385D-11BD-8958-67D484E051F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3C5615F-BCB7-6857-C4F5-15760FF42BFD}"/>
              </a:ext>
            </a:extLst>
          </p:cNvPr>
          <p:cNvSpPr>
            <a:spLocks noGrp="1"/>
          </p:cNvSpPr>
          <p:nvPr>
            <p:ph type="sldNum" sz="quarter" idx="11"/>
          </p:nvPr>
        </p:nvSpPr>
        <p:spPr/>
        <p:txBody>
          <a:bodyPr/>
          <a:lstStyle/>
          <a:p>
            <a:fld id="{4C012138-8E1B-0248-81B8-1431062B3210}" type="slidenum">
              <a:rPr lang="ro-RO" smtClean="0"/>
              <a:pPr/>
              <a:t>15</a:t>
            </a:fld>
            <a:endParaRPr lang="ro-RO" dirty="0"/>
          </a:p>
        </p:txBody>
      </p:sp>
      <p:pic>
        <p:nvPicPr>
          <p:cNvPr id="17424" name="Picture 16">
            <a:extLst>
              <a:ext uri="{FF2B5EF4-FFF2-40B4-BE49-F238E27FC236}">
                <a16:creationId xmlns:a16="http://schemas.microsoft.com/office/drawing/2014/main" id="{A18C28D9-08BB-17BB-BC1B-61CBE389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89D3CFD-7CA7-9CEC-7E66-B3E70FA0CDD5}"/>
              </a:ext>
            </a:extLst>
          </p:cNvPr>
          <p:cNvSpPr txBox="1"/>
          <p:nvPr/>
        </p:nvSpPr>
        <p:spPr>
          <a:xfrm>
            <a:off x="483469" y="1666045"/>
            <a:ext cx="3984359"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 Remove all the request parameters except: ‘member’:{‘in’:[“&lt;value&gt;”] ,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and add the victim’s ‘</a:t>
            </a:r>
            <a:r>
              <a:rPr lang="en-GB" sz="1600" b="0"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as &lt;value&gt; , as seen below:</a:t>
            </a:r>
          </a:p>
          <a:p>
            <a:br>
              <a:rPr lang="en-GB" sz="1600" dirty="0"/>
            </a:br>
            <a:endParaRPr lang="en-GB" sz="1600" b="0" i="0" dirty="0">
              <a:solidFill>
                <a:srgbClr val="212529"/>
              </a:solidFill>
              <a:effectLst/>
              <a:latin typeface="Kanit" pitchFamily="2" charset="-34"/>
              <a:cs typeface="Kanit" pitchFamily="2" charset="-34"/>
            </a:endParaRPr>
          </a:p>
        </p:txBody>
      </p:sp>
      <p:pic>
        <p:nvPicPr>
          <p:cNvPr id="7" name="Picture 6" descr="A screenshot of a computer&#10;&#10;Description automatically generated">
            <a:extLst>
              <a:ext uri="{FF2B5EF4-FFF2-40B4-BE49-F238E27FC236}">
                <a16:creationId xmlns:a16="http://schemas.microsoft.com/office/drawing/2014/main" id="{BCBF20B0-1B26-75E4-BE86-3F6F76A250ED}"/>
              </a:ext>
            </a:extLst>
          </p:cNvPr>
          <p:cNvPicPr>
            <a:picLocks noChangeAspect="1"/>
          </p:cNvPicPr>
          <p:nvPr/>
        </p:nvPicPr>
        <p:blipFill>
          <a:blip r:embed="rId4"/>
          <a:stretch>
            <a:fillRect/>
          </a:stretch>
        </p:blipFill>
        <p:spPr>
          <a:xfrm>
            <a:off x="4386805" y="2174111"/>
            <a:ext cx="7805195" cy="4186177"/>
          </a:xfrm>
          <a:prstGeom prst="rect">
            <a:avLst/>
          </a:prstGeom>
        </p:spPr>
      </p:pic>
    </p:spTree>
    <p:extLst>
      <p:ext uri="{BB962C8B-B14F-4D97-AF65-F5344CB8AC3E}">
        <p14:creationId xmlns:p14="http://schemas.microsoft.com/office/powerpoint/2010/main" val="12662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6A3CB-66F1-4C9F-4B3D-781EE987D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7454B-FC64-06B9-1A5E-CA22C2BA54E1}"/>
              </a:ext>
            </a:extLst>
          </p:cNvPr>
          <p:cNvSpPr>
            <a:spLocks noGrp="1"/>
          </p:cNvSpPr>
          <p:nvPr>
            <p:ph type="title"/>
          </p:nvPr>
        </p:nvSpPr>
        <p:spPr>
          <a:xfrm>
            <a:off x="483469" y="254643"/>
            <a:ext cx="683173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56E592C7-8256-11AF-86AE-027D847CD7E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C85EDED-5419-C27E-3D96-92ADDB358E9D}"/>
              </a:ext>
            </a:extLst>
          </p:cNvPr>
          <p:cNvSpPr>
            <a:spLocks noGrp="1"/>
          </p:cNvSpPr>
          <p:nvPr>
            <p:ph type="sldNum" sz="quarter" idx="11"/>
          </p:nvPr>
        </p:nvSpPr>
        <p:spPr/>
        <p:txBody>
          <a:bodyPr/>
          <a:lstStyle/>
          <a:p>
            <a:fld id="{4C012138-8E1B-0248-81B8-1431062B3210}" type="slidenum">
              <a:rPr lang="ro-RO" smtClean="0"/>
              <a:pPr/>
              <a:t>16</a:t>
            </a:fld>
            <a:endParaRPr lang="ro-RO" dirty="0"/>
          </a:p>
        </p:txBody>
      </p:sp>
      <p:pic>
        <p:nvPicPr>
          <p:cNvPr id="17424" name="Picture 16">
            <a:extLst>
              <a:ext uri="{FF2B5EF4-FFF2-40B4-BE49-F238E27FC236}">
                <a16:creationId xmlns:a16="http://schemas.microsoft.com/office/drawing/2014/main" id="{FBD63BE8-1359-0FAA-C7BE-5554B6B67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D8ED39-312D-CCA7-7694-4AA0218D5BBF}"/>
              </a:ext>
            </a:extLst>
          </p:cNvPr>
          <p:cNvSpPr txBox="1"/>
          <p:nvPr/>
        </p:nvSpPr>
        <p:spPr>
          <a:xfrm>
            <a:off x="483469" y="1666045"/>
            <a:ext cx="4853824"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dirty="0"/>
            </a:br>
            <a:r>
              <a:rPr lang="en-GB" sz="1600" b="0" i="0" dirty="0">
                <a:solidFill>
                  <a:srgbClr val="212529"/>
                </a:solidFill>
                <a:effectLst/>
                <a:latin typeface="Kanit" pitchFamily="2" charset="-34"/>
                <a:cs typeface="Kanit" pitchFamily="2" charset="-34"/>
              </a:rPr>
              <a:t>5.If we search in the response by “text” we can see the total number of messages to and from our victim ‘Chloe:</a:t>
            </a:r>
          </a:p>
          <a:p>
            <a:endParaRPr lang="en-GB" sz="1600" b="0" i="0" dirty="0">
              <a:solidFill>
                <a:srgbClr val="212529"/>
              </a:solidFill>
              <a:effectLst/>
              <a:latin typeface="Kanit" pitchFamily="2" charset="-34"/>
              <a:cs typeface="Kanit" pitchFamily="2" charset="-34"/>
            </a:endParaRPr>
          </a:p>
        </p:txBody>
      </p:sp>
      <p:pic>
        <p:nvPicPr>
          <p:cNvPr id="11" name="Picture 10" descr="A screenshot of a computer program&#10;&#10;Description automatically generated">
            <a:extLst>
              <a:ext uri="{FF2B5EF4-FFF2-40B4-BE49-F238E27FC236}">
                <a16:creationId xmlns:a16="http://schemas.microsoft.com/office/drawing/2014/main" id="{7FB0E5A7-6C61-FCF3-E1FB-DC51AE3A78D3}"/>
              </a:ext>
            </a:extLst>
          </p:cNvPr>
          <p:cNvPicPr>
            <a:picLocks noChangeAspect="1"/>
          </p:cNvPicPr>
          <p:nvPr/>
        </p:nvPicPr>
        <p:blipFill>
          <a:blip r:embed="rId4"/>
          <a:stretch>
            <a:fillRect/>
          </a:stretch>
        </p:blipFill>
        <p:spPr>
          <a:xfrm>
            <a:off x="5972536" y="1181270"/>
            <a:ext cx="6103015" cy="5164090"/>
          </a:xfrm>
          <a:prstGeom prst="rect">
            <a:avLst/>
          </a:prstGeom>
        </p:spPr>
      </p:pic>
      <p:sp>
        <p:nvSpPr>
          <p:cNvPr id="3" name="Rectangle 2">
            <a:extLst>
              <a:ext uri="{FF2B5EF4-FFF2-40B4-BE49-F238E27FC236}">
                <a16:creationId xmlns:a16="http://schemas.microsoft.com/office/drawing/2014/main" id="{76C344FB-E985-8C06-5723-218F0D5610B7}"/>
              </a:ext>
            </a:extLst>
          </p:cNvPr>
          <p:cNvSpPr/>
          <p:nvPr/>
        </p:nvSpPr>
        <p:spPr>
          <a:xfrm>
            <a:off x="11435787" y="6099858"/>
            <a:ext cx="681716" cy="250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88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A7A2-17B3-391F-8876-351F66BF384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7EC831D-052A-9231-0FC8-A4B312EBC82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905ED56-B0A1-6EB6-3D89-EE96B5FD1E0B}"/>
              </a:ext>
            </a:extLst>
          </p:cNvPr>
          <p:cNvSpPr>
            <a:spLocks noGrp="1"/>
          </p:cNvSpPr>
          <p:nvPr>
            <p:ph type="sldNum" sz="quarter" idx="11"/>
          </p:nvPr>
        </p:nvSpPr>
        <p:spPr/>
        <p:txBody>
          <a:bodyPr/>
          <a:lstStyle/>
          <a:p>
            <a:fld id="{4C012138-8E1B-0248-81B8-1431062B3210}" type="slidenum">
              <a:rPr lang="ro-RO" smtClean="0"/>
              <a:pPr/>
              <a:t>17</a:t>
            </a:fld>
            <a:endParaRPr lang="ro-RO" dirty="0"/>
          </a:p>
        </p:txBody>
      </p:sp>
      <p:pic>
        <p:nvPicPr>
          <p:cNvPr id="17424" name="Picture 16">
            <a:extLst>
              <a:ext uri="{FF2B5EF4-FFF2-40B4-BE49-F238E27FC236}">
                <a16:creationId xmlns:a16="http://schemas.microsoft.com/office/drawing/2014/main" id="{721F8F1E-A513-A260-7710-9140860C9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F291D25-49D3-EFCB-6373-E1251C71999E}"/>
              </a:ext>
            </a:extLst>
          </p:cNvPr>
          <p:cNvSpPr txBox="1"/>
          <p:nvPr/>
        </p:nvSpPr>
        <p:spPr>
          <a:xfrm>
            <a:off x="483468" y="1666042"/>
            <a:ext cx="8650593" cy="4647426"/>
          </a:xfrm>
          <a:prstGeom prst="rect">
            <a:avLst/>
          </a:prstGeom>
          <a:noFill/>
        </p:spPr>
        <p:txBody>
          <a:bodyPr wrap="square">
            <a:spAutoFit/>
          </a:bodyPr>
          <a:lstStyle/>
          <a:p>
            <a:r>
              <a:rPr lang="en-GB" sz="1600" b="1" i="0" dirty="0">
                <a:solidFill>
                  <a:srgbClr val="212529"/>
                </a:solidFill>
                <a:effectLst/>
                <a:latin typeface="Kanit" pitchFamily="2" charset="-34"/>
                <a:cs typeface="Kanit" pitchFamily="2" charset="-34"/>
              </a:rPr>
              <a:t>Details</a:t>
            </a:r>
            <a:r>
              <a:rPr lang="en-GB" sz="1600" b="0" i="0" dirty="0">
                <a:solidFill>
                  <a:srgbClr val="212529"/>
                </a:solidFill>
                <a:effectLst/>
                <a:latin typeface="Kanit" pitchFamily="2" charset="-34"/>
                <a:cs typeface="Kanit" pitchFamily="2" charset="-34"/>
              </a:rPr>
              <a:t>: We can build upon the previous </a:t>
            </a:r>
            <a:r>
              <a:rPr lang="en-GB" sz="1600" dirty="0">
                <a:solidFill>
                  <a:srgbClr val="212529"/>
                </a:solidFill>
                <a:latin typeface="Kanit" pitchFamily="2" charset="-34"/>
                <a:cs typeface="Kanit" pitchFamily="2" charset="-34"/>
              </a:rPr>
              <a:t>issue: “</a:t>
            </a:r>
            <a:r>
              <a:rPr lang="en-GB" sz="1600" b="0" i="0" dirty="0">
                <a:solidFill>
                  <a:srgbClr val="212529"/>
                </a:solidFill>
                <a:effectLst/>
                <a:latin typeface="Kanit" pitchFamily="2" charset="-34"/>
                <a:cs typeface="Kanit" pitchFamily="2" charset="-34"/>
              </a:rPr>
              <a:t>Read other people’s messages”.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To do that, we will need to get our victim’s ‘</a:t>
            </a:r>
            <a:r>
              <a:rPr lang="en-GB" sz="1600" i="0" u="sng"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value, which is disclosed in different API requests.</a:t>
            </a:r>
          </a:p>
          <a:p>
            <a:endParaRPr lang="en-GB" sz="1600" dirty="0">
              <a:solidFill>
                <a:srgbClr val="212529"/>
              </a:solidFill>
              <a:latin typeface="Kanit" pitchFamily="2" charset="-34"/>
              <a:cs typeface="Kanit" pitchFamily="2" charset="-34"/>
            </a:endParaRPr>
          </a:p>
          <a:p>
            <a:r>
              <a:rPr lang="en-GB" sz="1600" dirty="0">
                <a:solidFill>
                  <a:srgbClr val="212529"/>
                </a:solidFill>
                <a:latin typeface="Kanit" pitchFamily="2" charset="-34"/>
                <a:cs typeface="Kanit" pitchFamily="2" charset="-34"/>
              </a:rPr>
              <a:t>There are 2 types of attachments:</a:t>
            </a:r>
          </a:p>
          <a:p>
            <a:pPr marL="800100" lvl="1" indent="-342900">
              <a:buAutoNum type="arabicPeriod"/>
            </a:pPr>
            <a:r>
              <a:rPr lang="en-GB" sz="1600" dirty="0">
                <a:solidFill>
                  <a:srgbClr val="212529"/>
                </a:solidFill>
                <a:latin typeface="Kanit" pitchFamily="2" charset="-34"/>
                <a:cs typeface="Kanit" pitchFamily="2" charset="-34"/>
              </a:rPr>
              <a:t>Photos</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Replay-able</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Time-limited (5-15 seconds – after which becomes unavailable)</a:t>
            </a:r>
          </a:p>
          <a:p>
            <a:pPr lvl="1"/>
            <a:r>
              <a:rPr lang="en-GB" sz="1600" dirty="0">
                <a:solidFill>
                  <a:srgbClr val="212529"/>
                </a:solidFill>
                <a:latin typeface="Kanit" pitchFamily="2" charset="-34"/>
                <a:cs typeface="Kanit" pitchFamily="2" charset="-34"/>
              </a:rPr>
              <a:t>2.   Videos</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Replay-able</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Play-once only</a:t>
            </a:r>
          </a:p>
          <a:p>
            <a:pPr marL="800100" lvl="1" indent="-342900">
              <a:buFont typeface="Arial" panose="020B0604020202020204" pitchFamily="34" charset="0"/>
              <a:buChar char="•"/>
            </a:pPr>
            <a:endParaRPr lang="en-GB" sz="1600" dirty="0">
              <a:solidFill>
                <a:srgbClr val="212529"/>
              </a:solidFill>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As an attacker, we can access all of the following </a:t>
            </a:r>
            <a:r>
              <a:rPr lang="en-GB" sz="1600" b="0" i="0" u="sng"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Photos replay-able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Photos time-limited</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Videos replay-able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Videos play-once</a:t>
            </a:r>
          </a:p>
          <a:p>
            <a:pPr marL="800100" lvl="1" indent="-342900">
              <a:buFont typeface="Arial" panose="020B0604020202020204" pitchFamily="34" charset="0"/>
              <a:buChar char="•"/>
            </a:pPr>
            <a:endParaRPr lang="en-GB" dirty="0">
              <a:solidFill>
                <a:srgbClr val="212529"/>
              </a:solidFill>
              <a:latin typeface="Kanit" pitchFamily="2" charset="-34"/>
              <a:cs typeface="Kanit" pitchFamily="2" charset="-34"/>
            </a:endParaRPr>
          </a:p>
        </p:txBody>
      </p:sp>
      <p:sp>
        <p:nvSpPr>
          <p:cNvPr id="9" name="Title 1">
            <a:extLst>
              <a:ext uri="{FF2B5EF4-FFF2-40B4-BE49-F238E27FC236}">
                <a16:creationId xmlns:a16="http://schemas.microsoft.com/office/drawing/2014/main" id="{397A5952-5E50-8DF8-B962-1B3FEDEBF018}"/>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
        <p:nvSpPr>
          <p:cNvPr id="7" name="TextBox 6">
            <a:extLst>
              <a:ext uri="{FF2B5EF4-FFF2-40B4-BE49-F238E27FC236}">
                <a16:creationId xmlns:a16="http://schemas.microsoft.com/office/drawing/2014/main" id="{36749B8B-49AE-D9C8-A3D1-068FDF7F3B48}"/>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36DE5674-7644-75A7-B9C4-139EBA368FF4}"/>
              </a:ext>
            </a:extLst>
          </p:cNvPr>
          <p:cNvCxnSpPr>
            <a:cxnSpLocks/>
          </p:cNvCxnSpPr>
          <p:nvPr/>
        </p:nvCxnSpPr>
        <p:spPr>
          <a:xfrm>
            <a:off x="8627264" y="138896"/>
            <a:ext cx="0" cy="124943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group of colorful rectangular objects&#10;&#10;Description automatically generated">
            <a:extLst>
              <a:ext uri="{FF2B5EF4-FFF2-40B4-BE49-F238E27FC236}">
                <a16:creationId xmlns:a16="http://schemas.microsoft.com/office/drawing/2014/main" id="{06D5A2D4-086B-7AF1-20B8-CD2A2C9746D1}"/>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417030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4FD3-5B7B-439D-912B-2A2B4613D23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C1A3003-EF77-28C3-E972-A84DEA470D9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5F14977-D76B-3CA4-73D8-886D07EE8648}"/>
              </a:ext>
            </a:extLst>
          </p:cNvPr>
          <p:cNvSpPr>
            <a:spLocks noGrp="1"/>
          </p:cNvSpPr>
          <p:nvPr>
            <p:ph type="sldNum" sz="quarter" idx="11"/>
          </p:nvPr>
        </p:nvSpPr>
        <p:spPr/>
        <p:txBody>
          <a:bodyPr/>
          <a:lstStyle/>
          <a:p>
            <a:fld id="{4C012138-8E1B-0248-81B8-1431062B3210}" type="slidenum">
              <a:rPr lang="ro-RO" smtClean="0"/>
              <a:pPr/>
              <a:t>18</a:t>
            </a:fld>
            <a:endParaRPr lang="ro-RO" dirty="0"/>
          </a:p>
        </p:txBody>
      </p:sp>
      <p:pic>
        <p:nvPicPr>
          <p:cNvPr id="17424" name="Picture 16">
            <a:extLst>
              <a:ext uri="{FF2B5EF4-FFF2-40B4-BE49-F238E27FC236}">
                <a16:creationId xmlns:a16="http://schemas.microsoft.com/office/drawing/2014/main" id="{A98B1390-4A11-E033-ECF8-0FF09C000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5E1FCBF-121A-7793-AD09-A083530806EC}"/>
              </a:ext>
            </a:extLst>
          </p:cNvPr>
          <p:cNvSpPr txBox="1"/>
          <p:nvPr/>
        </p:nvSpPr>
        <p:spPr>
          <a:xfrm>
            <a:off x="483468" y="1666042"/>
            <a:ext cx="10641722" cy="2554545"/>
          </a:xfrm>
          <a:prstGeom prst="rect">
            <a:avLst/>
          </a:prstGeom>
          <a:noFill/>
        </p:spPr>
        <p:txBody>
          <a:bodyPr wrap="square">
            <a:spAutoFit/>
          </a:bodyPr>
          <a:lstStyle/>
          <a:p>
            <a:endParaRPr lang="en-GB" sz="1600" dirty="0">
              <a:solidFill>
                <a:srgbClr val="5F4776"/>
              </a:solidFill>
              <a:latin typeface="Kanit" pitchFamily="2" charset="-34"/>
              <a:cs typeface="Kanit" pitchFamily="2" charset="-34"/>
              <a:hlinkClick r:id="rId4"/>
            </a:endParaRPr>
          </a:p>
          <a:p>
            <a:r>
              <a:rPr lang="en-GB" sz="1600" dirty="0">
                <a:solidFill>
                  <a:srgbClr val="5F4776"/>
                </a:solidFill>
                <a:latin typeface="Kanit" pitchFamily="2" charset="-34"/>
                <a:cs typeface="Kanit" pitchFamily="2" charset="-34"/>
              </a:rPr>
              <a:t>Final result</a:t>
            </a:r>
            <a:r>
              <a:rPr lang="en-GB" sz="1600" dirty="0">
                <a:solidFill>
                  <a:srgbClr val="212529"/>
                </a:solidFill>
                <a:latin typeface="Kanit" pitchFamily="2" charset="-34"/>
                <a:cs typeface="Kanit" pitchFamily="2" charset="-34"/>
              </a:rPr>
              <a:t>:</a:t>
            </a:r>
          </a:p>
          <a:p>
            <a:endParaRPr lang="en-GB" sz="1600" dirty="0">
              <a:solidFill>
                <a:srgbClr val="5F4776"/>
              </a:solidFill>
              <a:latin typeface="Kanit" pitchFamily="2" charset="-34"/>
              <a:cs typeface="Kanit" pitchFamily="2" charset="-34"/>
            </a:endParaRPr>
          </a:p>
          <a:p>
            <a:r>
              <a:rPr lang="en-GB" sz="1600" b="0" i="0" u="none" strike="noStrike" dirty="0">
                <a:solidFill>
                  <a:srgbClr val="5F4776"/>
                </a:solidFill>
                <a:effectLst/>
                <a:latin typeface="Kanit" pitchFamily="2" charset="-34"/>
                <a:cs typeface="Kanit" pitchFamily="2" charset="-34"/>
              </a:rPr>
              <a:t>Unauthenticated:</a:t>
            </a:r>
            <a:br>
              <a:rPr lang="en-GB" sz="1600" b="0" i="0" u="none" strike="noStrike" dirty="0">
                <a:solidFill>
                  <a:srgbClr val="5F4776"/>
                </a:solidFill>
                <a:effectLst/>
                <a:latin typeface="Kanit" pitchFamily="2" charset="-34"/>
                <a:cs typeface="Kanit" pitchFamily="2" charset="-34"/>
                <a:hlinkClick r:id="rId4"/>
              </a:rPr>
            </a:br>
            <a:r>
              <a:rPr lang="en-GB" sz="1600" b="0" i="0" u="none" strike="noStrike" dirty="0">
                <a:solidFill>
                  <a:srgbClr val="5F4776"/>
                </a:solidFill>
                <a:effectLst/>
                <a:latin typeface="Kanit" pitchFamily="2" charset="-34"/>
                <a:cs typeface="Kanit" pitchFamily="2" charset="-34"/>
                <a:hlinkClick r:id="rId5"/>
              </a:rPr>
              <a:t>https://res.cloudinary.com/threender/image/upload/s–QQjZiJxc–/d4e74e59-430d-403f-b1c5-9c8208472007</a:t>
            </a:r>
            <a:endParaRPr lang="en-GB" sz="1600" b="0" i="0" u="none" strike="noStrike" dirty="0">
              <a:solidFill>
                <a:srgbClr val="5F4776"/>
              </a:solidFill>
              <a:effectLst/>
              <a:latin typeface="Kanit" pitchFamily="2" charset="-34"/>
              <a:cs typeface="Kanit" pitchFamily="2" charset="-34"/>
            </a:endParaRPr>
          </a:p>
          <a:p>
            <a:br>
              <a:rPr lang="en-GB" sz="1600" dirty="0">
                <a:solidFill>
                  <a:srgbClr val="5F4776"/>
                </a:solidFill>
                <a:latin typeface="Kanit" pitchFamily="2" charset="-34"/>
                <a:cs typeface="Kanit" pitchFamily="2" charset="-34"/>
              </a:rPr>
            </a:br>
            <a:r>
              <a:rPr lang="en-GB" sz="1600" dirty="0">
                <a:solidFill>
                  <a:srgbClr val="5F4776"/>
                </a:solidFill>
                <a:latin typeface="Kanit" pitchFamily="2" charset="-34"/>
                <a:cs typeface="Kanit" pitchFamily="2" charset="-34"/>
              </a:rPr>
              <a:t>Authenticated:</a:t>
            </a:r>
            <a:br>
              <a:rPr lang="en-GB" sz="1600" dirty="0">
                <a:solidFill>
                  <a:srgbClr val="5F4776"/>
                </a:solidFill>
                <a:latin typeface="Kanit" pitchFamily="2" charset="-34"/>
                <a:cs typeface="Kanit" pitchFamily="2" charset="-34"/>
              </a:rPr>
            </a:br>
            <a:r>
              <a:rPr lang="en-GB" sz="1600" b="0" i="0" u="none" strike="noStrike" dirty="0">
                <a:solidFill>
                  <a:srgbClr val="5F4776"/>
                </a:solidFill>
                <a:effectLst/>
                <a:latin typeface="Kanit" pitchFamily="2" charset="-34"/>
                <a:cs typeface="Kanit" pitchFamily="2" charset="-34"/>
                <a:hlinkClick r:id="rId6"/>
              </a:rPr>
              <a:t>https://core.api.feeld.co/cdn/chat-attachment/x</a:t>
            </a:r>
            <a:r>
              <a:rPr lang="en-GB" sz="1600" i="0" u="none" strike="noStrike" dirty="0">
                <a:solidFill>
                  <a:srgbClr val="5F4776"/>
                </a:solidFill>
                <a:effectLst/>
                <a:latin typeface="Kanit" pitchFamily="2" charset="-34"/>
                <a:cs typeface="Kanit" pitchFamily="2" charset="-34"/>
              </a:rPr>
              <a:t>&lt;sender-guid&gt;</a:t>
            </a:r>
            <a:r>
              <a:rPr lang="en-GB" sz="1600" b="0" i="0" u="none" strike="noStrike" dirty="0">
                <a:solidFill>
                  <a:srgbClr val="5F4776"/>
                </a:solidFill>
                <a:effectLst/>
                <a:latin typeface="Kanit" pitchFamily="2" charset="-34"/>
                <a:cs typeface="Kanit" pitchFamily="2" charset="-34"/>
                <a:hlinkClick r:id="rId6"/>
              </a:rPr>
              <a:t>/</a:t>
            </a:r>
            <a:r>
              <a:rPr lang="en-GB" sz="1600" i="0" u="none" strike="noStrike" dirty="0">
                <a:solidFill>
                  <a:srgbClr val="5F4776"/>
                </a:solidFill>
                <a:effectLst/>
                <a:latin typeface="Kanit" pitchFamily="2" charset="-34"/>
                <a:cs typeface="Kanit" pitchFamily="2" charset="-34"/>
                <a:hlinkClick r:id="rId6"/>
              </a:rPr>
              <a:t>c07c3360-c787-4be9-9cd6-b1ef9d06fff4</a:t>
            </a:r>
            <a:br>
              <a:rPr lang="en-GB" sz="1600" b="1" i="0" u="none" strike="noStrike" dirty="0">
                <a:solidFill>
                  <a:srgbClr val="5F4776"/>
                </a:solidFill>
                <a:effectLst/>
                <a:latin typeface="Kanit" pitchFamily="2" charset="-34"/>
                <a:cs typeface="Kanit" pitchFamily="2" charset="-34"/>
              </a:rPr>
            </a:br>
            <a:r>
              <a:rPr lang="en-GB" sz="1600" b="0" i="0" u="none" strike="noStrike" dirty="0">
                <a:solidFill>
                  <a:srgbClr val="5F4776"/>
                </a:solidFill>
                <a:effectLst/>
                <a:latin typeface="Kanit" pitchFamily="2" charset="-34"/>
                <a:cs typeface="Kanit" pitchFamily="2" charset="-34"/>
                <a:hlinkClick r:id="rId6"/>
              </a:rPr>
              <a:t>https://core.api.feeld.co/cdn/chat-attachment/x</a:t>
            </a:r>
            <a:r>
              <a:rPr lang="en-GB" sz="1600" i="0" u="none" strike="noStrike" dirty="0">
                <a:solidFill>
                  <a:srgbClr val="5F4776"/>
                </a:solidFill>
                <a:effectLst/>
                <a:latin typeface="Kanit" pitchFamily="2" charset="-34"/>
                <a:cs typeface="Kanit" pitchFamily="2" charset="-34"/>
              </a:rPr>
              <a:t>&lt;receiver-guid&gt;</a:t>
            </a:r>
            <a:r>
              <a:rPr lang="en-GB" sz="1600" b="0" i="0" u="none" strike="noStrike" dirty="0">
                <a:solidFill>
                  <a:srgbClr val="5F4776"/>
                </a:solidFill>
                <a:effectLst/>
                <a:latin typeface="Kanit" pitchFamily="2" charset="-34"/>
                <a:cs typeface="Kanit" pitchFamily="2" charset="-34"/>
                <a:hlinkClick r:id="rId6"/>
              </a:rPr>
              <a:t>/</a:t>
            </a:r>
            <a:r>
              <a:rPr lang="en-GB" sz="1600" i="0" u="none" strike="noStrike" dirty="0">
                <a:solidFill>
                  <a:srgbClr val="5F4776"/>
                </a:solidFill>
                <a:effectLst/>
                <a:latin typeface="Kanit" pitchFamily="2" charset="-34"/>
                <a:cs typeface="Kanit" pitchFamily="2" charset="-34"/>
                <a:hlinkClick r:id="rId6"/>
              </a:rPr>
              <a:t>c07c3360-c787-4be9-9cd6-b1ef9d06fff4</a:t>
            </a:r>
            <a:br>
              <a:rPr lang="en-GB" sz="1600" b="1" i="0" u="none" strike="noStrike" dirty="0">
                <a:solidFill>
                  <a:srgbClr val="5F4776"/>
                </a:solidFill>
                <a:effectLst/>
                <a:latin typeface="Kanit" pitchFamily="2" charset="-34"/>
                <a:cs typeface="Kanit" pitchFamily="2" charset="-34"/>
              </a:rPr>
            </a:br>
            <a:endParaRPr lang="en-GB" sz="1600" dirty="0">
              <a:solidFill>
                <a:srgbClr val="5F4776"/>
              </a:solidFill>
              <a:latin typeface="Kanit" pitchFamily="2" charset="-34"/>
              <a:cs typeface="Kanit" pitchFamily="2" charset="-34"/>
            </a:endParaRPr>
          </a:p>
        </p:txBody>
      </p:sp>
      <p:sp>
        <p:nvSpPr>
          <p:cNvPr id="9" name="Title 1">
            <a:extLst>
              <a:ext uri="{FF2B5EF4-FFF2-40B4-BE49-F238E27FC236}">
                <a16:creationId xmlns:a16="http://schemas.microsoft.com/office/drawing/2014/main" id="{375828BA-9C6D-F6E7-56C4-120F7325173D}"/>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
        <p:nvSpPr>
          <p:cNvPr id="7" name="TextBox 6">
            <a:extLst>
              <a:ext uri="{FF2B5EF4-FFF2-40B4-BE49-F238E27FC236}">
                <a16:creationId xmlns:a16="http://schemas.microsoft.com/office/drawing/2014/main" id="{8C01A5CF-FAA2-9D03-8587-CC80F46F637B}"/>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46044F9C-B398-7D53-B937-E9B040626691}"/>
              </a:ext>
            </a:extLst>
          </p:cNvPr>
          <p:cNvCxnSpPr>
            <a:cxnSpLocks/>
          </p:cNvCxnSpPr>
          <p:nvPr/>
        </p:nvCxnSpPr>
        <p:spPr>
          <a:xfrm>
            <a:off x="8627264" y="138896"/>
            <a:ext cx="0" cy="124943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group of colorful rectangular objects&#10;&#10;Description automatically generated">
            <a:extLst>
              <a:ext uri="{FF2B5EF4-FFF2-40B4-BE49-F238E27FC236}">
                <a16:creationId xmlns:a16="http://schemas.microsoft.com/office/drawing/2014/main" id="{5DC5736A-A4CC-1594-A3E7-45CF80C21CBC}"/>
              </a:ext>
            </a:extLst>
          </p:cNvPr>
          <p:cNvPicPr>
            <a:picLocks noChangeAspect="1"/>
          </p:cNvPicPr>
          <p:nvPr/>
        </p:nvPicPr>
        <p:blipFill>
          <a:blip r:embed="rId7"/>
          <a:stretch>
            <a:fillRect/>
          </a:stretch>
        </p:blipFill>
        <p:spPr>
          <a:xfrm>
            <a:off x="8780811" y="555773"/>
            <a:ext cx="416150" cy="416150"/>
          </a:xfrm>
          <a:prstGeom prst="rect">
            <a:avLst/>
          </a:prstGeom>
        </p:spPr>
      </p:pic>
    </p:spTree>
    <p:extLst>
      <p:ext uri="{BB962C8B-B14F-4D97-AF65-F5344CB8AC3E}">
        <p14:creationId xmlns:p14="http://schemas.microsoft.com/office/powerpoint/2010/main" val="174567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67FC8-819A-18B3-FBED-D91DC41F90B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80C8CD8-E808-2FD7-C3CB-2D9D009BC69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A1F6736-F21A-5B86-74ED-F2DAE66F23B6}"/>
              </a:ext>
            </a:extLst>
          </p:cNvPr>
          <p:cNvSpPr>
            <a:spLocks noGrp="1"/>
          </p:cNvSpPr>
          <p:nvPr>
            <p:ph type="sldNum" sz="quarter" idx="11"/>
          </p:nvPr>
        </p:nvSpPr>
        <p:spPr/>
        <p:txBody>
          <a:bodyPr/>
          <a:lstStyle/>
          <a:p>
            <a:fld id="{4C012138-8E1B-0248-81B8-1431062B3210}" type="slidenum">
              <a:rPr lang="ro-RO" smtClean="0"/>
              <a:pPr/>
              <a:t>19</a:t>
            </a:fld>
            <a:endParaRPr lang="ro-RO" dirty="0"/>
          </a:p>
        </p:txBody>
      </p:sp>
      <p:pic>
        <p:nvPicPr>
          <p:cNvPr id="17424" name="Picture 16">
            <a:extLst>
              <a:ext uri="{FF2B5EF4-FFF2-40B4-BE49-F238E27FC236}">
                <a16:creationId xmlns:a16="http://schemas.microsoft.com/office/drawing/2014/main" id="{722E24BB-63CA-7701-B3BE-969B94B7E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ABD4E74-0881-601C-D0D0-F312236711F1}"/>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1.Let’s upload in our chat, a normal replay-able photo.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So, the first request is ‘Generate Upload Credentials’ for uploading on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a:t>
            </a:r>
          </a:p>
        </p:txBody>
      </p:sp>
      <p:pic>
        <p:nvPicPr>
          <p:cNvPr id="8" name="Picture 7" descr="A screenshot of a computer&#10;&#10;Description automatically generated">
            <a:extLst>
              <a:ext uri="{FF2B5EF4-FFF2-40B4-BE49-F238E27FC236}">
                <a16:creationId xmlns:a16="http://schemas.microsoft.com/office/drawing/2014/main" id="{CD9872BC-AA3D-0442-BF6C-93F48B1171F9}"/>
              </a:ext>
            </a:extLst>
          </p:cNvPr>
          <p:cNvPicPr>
            <a:picLocks noChangeAspect="1"/>
          </p:cNvPicPr>
          <p:nvPr/>
        </p:nvPicPr>
        <p:blipFill>
          <a:blip r:embed="rId4"/>
          <a:stretch>
            <a:fillRect/>
          </a:stretch>
        </p:blipFill>
        <p:spPr>
          <a:xfrm>
            <a:off x="4444677" y="3575034"/>
            <a:ext cx="7747323" cy="2738953"/>
          </a:xfrm>
          <a:prstGeom prst="rect">
            <a:avLst/>
          </a:prstGeom>
        </p:spPr>
      </p:pic>
      <p:sp>
        <p:nvSpPr>
          <p:cNvPr id="9" name="Title 1">
            <a:extLst>
              <a:ext uri="{FF2B5EF4-FFF2-40B4-BE49-F238E27FC236}">
                <a16:creationId xmlns:a16="http://schemas.microsoft.com/office/drawing/2014/main" id="{7AE5A259-7C65-0220-1460-567E96B6FFC3}"/>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8410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39F8069-E5F2-403A-A219-6F29C9C05D15}"/>
              </a:ext>
            </a:extLst>
          </p:cNvPr>
          <p:cNvGrpSpPr/>
          <p:nvPr/>
        </p:nvGrpSpPr>
        <p:grpSpPr>
          <a:xfrm>
            <a:off x="272901" y="404508"/>
            <a:ext cx="12192000" cy="6858000"/>
            <a:chOff x="0" y="0"/>
            <a:chExt cx="12192000" cy="6858000"/>
          </a:xfrm>
          <a:gradFill>
            <a:gsLst>
              <a:gs pos="74000">
                <a:schemeClr val="accent2">
                  <a:alpha val="0"/>
                </a:schemeClr>
              </a:gs>
              <a:gs pos="0">
                <a:schemeClr val="accent2">
                  <a:lumMod val="20000"/>
                  <a:lumOff val="80000"/>
                  <a:alpha val="51000"/>
                </a:schemeClr>
              </a:gs>
            </a:gsLst>
            <a:lin ang="1800000" scaled="0"/>
          </a:gradFill>
        </p:grpSpPr>
        <p:sp>
          <p:nvSpPr>
            <p:cNvPr id="73" name="Freeform: Shape 72">
              <a:extLst>
                <a:ext uri="{FF2B5EF4-FFF2-40B4-BE49-F238E27FC236}">
                  <a16:creationId xmlns:a16="http://schemas.microsoft.com/office/drawing/2014/main" id="{10B25E2E-95A9-485B-91D5-C4E60567E0D2}"/>
                </a:ext>
              </a:extLst>
            </p:cNvPr>
            <p:cNvSpPr/>
            <p:nvPr/>
          </p:nvSpPr>
          <p:spPr>
            <a:xfrm>
              <a:off x="0" y="0"/>
              <a:ext cx="12192000" cy="6799922"/>
            </a:xfrm>
            <a:custGeom>
              <a:avLst/>
              <a:gdLst>
                <a:gd name="connsiteX0" fmla="*/ 0 w 12192000"/>
                <a:gd name="connsiteY0" fmla="*/ 0 h 6799922"/>
                <a:gd name="connsiteX1" fmla="*/ 849590 w 12192000"/>
                <a:gd name="connsiteY1" fmla="*/ 0 h 6799922"/>
                <a:gd name="connsiteX2" fmla="*/ 950685 w 12192000"/>
                <a:gd name="connsiteY2" fmla="*/ 35217 h 6799922"/>
                <a:gd name="connsiteX3" fmla="*/ 2081581 w 12192000"/>
                <a:gd name="connsiteY3" fmla="*/ 1301847 h 6799922"/>
                <a:gd name="connsiteX4" fmla="*/ 1649990 w 12192000"/>
                <a:gd name="connsiteY4" fmla="*/ 3169749 h 6799922"/>
                <a:gd name="connsiteX5" fmla="*/ 1615128 w 12192000"/>
                <a:gd name="connsiteY5" fmla="*/ 3321051 h 6799922"/>
                <a:gd name="connsiteX6" fmla="*/ 1974903 w 12192000"/>
                <a:gd name="connsiteY6" fmla="*/ 4561439 h 6799922"/>
                <a:gd name="connsiteX7" fmla="*/ 2085764 w 12192000"/>
                <a:gd name="connsiteY7" fmla="*/ 4670905 h 6799922"/>
                <a:gd name="connsiteX8" fmla="*/ 3279437 w 12192000"/>
                <a:gd name="connsiteY8" fmla="*/ 5609389 h 6799922"/>
                <a:gd name="connsiteX9" fmla="*/ 3448169 w 12192000"/>
                <a:gd name="connsiteY9" fmla="*/ 6013788 h 6799922"/>
                <a:gd name="connsiteX10" fmla="*/ 3644790 w 12192000"/>
                <a:gd name="connsiteY10" fmla="*/ 6117676 h 6799922"/>
                <a:gd name="connsiteX11" fmla="*/ 12192000 w 12192000"/>
                <a:gd name="connsiteY11" fmla="*/ 3639225 h 6799922"/>
                <a:gd name="connsiteX12" fmla="*/ 12192000 w 12192000"/>
                <a:gd name="connsiteY12" fmla="*/ 4303885 h 6799922"/>
                <a:gd name="connsiteX13" fmla="*/ 3670588 w 12192000"/>
                <a:gd name="connsiteY13" fmla="*/ 6774475 h 6799922"/>
                <a:gd name="connsiteX14" fmla="*/ 2878525 w 12192000"/>
                <a:gd name="connsiteY14" fmla="*/ 6338700 h 6799922"/>
                <a:gd name="connsiteX15" fmla="*/ 2730013 w 12192000"/>
                <a:gd name="connsiteY15" fmla="*/ 5933606 h 6799922"/>
                <a:gd name="connsiteX16" fmla="*/ 1859859 w 12192000"/>
                <a:gd name="connsiteY16" fmla="*/ 5269833 h 6799922"/>
                <a:gd name="connsiteX17" fmla="*/ 1387828 w 12192000"/>
                <a:gd name="connsiteY17" fmla="*/ 4824996 h 6799922"/>
                <a:gd name="connsiteX18" fmla="*/ 977852 w 12192000"/>
                <a:gd name="connsiteY18" fmla="*/ 3410995 h 6799922"/>
                <a:gd name="connsiteX19" fmla="*/ 1131941 w 12192000"/>
                <a:gd name="connsiteY19" fmla="*/ 2789057 h 6799922"/>
                <a:gd name="connsiteX20" fmla="*/ 1469405 w 12192000"/>
                <a:gd name="connsiteY20" fmla="*/ 1478248 h 6799922"/>
                <a:gd name="connsiteX21" fmla="*/ 482812 w 12192000"/>
                <a:gd name="connsiteY21" fmla="*/ 551617 h 6799922"/>
                <a:gd name="connsiteX22" fmla="*/ 19845 w 12192000"/>
                <a:gd name="connsiteY22" fmla="*/ 108870 h 6799922"/>
                <a:gd name="connsiteX23" fmla="*/ 0 w 12192000"/>
                <a:gd name="connsiteY23" fmla="*/ 40430 h 6799922"/>
                <a:gd name="connsiteX24" fmla="*/ 0 w 12192000"/>
                <a:gd name="connsiteY24" fmla="*/ 0 h 679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6799922">
                  <a:moveTo>
                    <a:pt x="0" y="0"/>
                  </a:moveTo>
                  <a:lnTo>
                    <a:pt x="849590" y="0"/>
                  </a:lnTo>
                  <a:lnTo>
                    <a:pt x="950685" y="35217"/>
                  </a:lnTo>
                  <a:cubicBezTo>
                    <a:pt x="1480724" y="257688"/>
                    <a:pt x="1909537" y="708235"/>
                    <a:pt x="2081581" y="1301847"/>
                  </a:cubicBezTo>
                  <a:cubicBezTo>
                    <a:pt x="2278202" y="1980260"/>
                    <a:pt x="2091342" y="2680288"/>
                    <a:pt x="1649990" y="3169749"/>
                  </a:cubicBezTo>
                  <a:cubicBezTo>
                    <a:pt x="1613036" y="3210887"/>
                    <a:pt x="1599789" y="3268061"/>
                    <a:pt x="1615128" y="3321051"/>
                  </a:cubicBezTo>
                  <a:lnTo>
                    <a:pt x="1974903" y="4561439"/>
                  </a:lnTo>
                  <a:cubicBezTo>
                    <a:pt x="1990243" y="4615126"/>
                    <a:pt x="2032774" y="4656263"/>
                    <a:pt x="2085764" y="4670905"/>
                  </a:cubicBezTo>
                  <a:cubicBezTo>
                    <a:pt x="2585684" y="4809655"/>
                    <a:pt x="3024945" y="5140843"/>
                    <a:pt x="3279437" y="5609389"/>
                  </a:cubicBezTo>
                  <a:cubicBezTo>
                    <a:pt x="3356133" y="5750231"/>
                    <a:pt x="3412610" y="5904320"/>
                    <a:pt x="3448169" y="6013788"/>
                  </a:cubicBezTo>
                  <a:cubicBezTo>
                    <a:pt x="3474664" y="6095365"/>
                    <a:pt x="3561819" y="6141381"/>
                    <a:pt x="3644790" y="6117676"/>
                  </a:cubicBezTo>
                  <a:lnTo>
                    <a:pt x="12192000" y="3639225"/>
                  </a:lnTo>
                  <a:lnTo>
                    <a:pt x="12192000" y="4303885"/>
                  </a:lnTo>
                  <a:lnTo>
                    <a:pt x="3670588" y="6774475"/>
                  </a:lnTo>
                  <a:cubicBezTo>
                    <a:pt x="3331033" y="6872786"/>
                    <a:pt x="2976835" y="6677559"/>
                    <a:pt x="2878525" y="6338700"/>
                  </a:cubicBezTo>
                  <a:cubicBezTo>
                    <a:pt x="2878525" y="6338700"/>
                    <a:pt x="2830415" y="6122556"/>
                    <a:pt x="2730013" y="5933606"/>
                  </a:cubicBezTo>
                  <a:cubicBezTo>
                    <a:pt x="2548731" y="5592655"/>
                    <a:pt x="2226606" y="5354897"/>
                    <a:pt x="1859859" y="5269833"/>
                  </a:cubicBezTo>
                  <a:cubicBezTo>
                    <a:pt x="1633256" y="5217540"/>
                    <a:pt x="1452671" y="5048112"/>
                    <a:pt x="1387828" y="4824996"/>
                  </a:cubicBezTo>
                  <a:lnTo>
                    <a:pt x="977852" y="3410995"/>
                  </a:lnTo>
                  <a:cubicBezTo>
                    <a:pt x="914403" y="3190666"/>
                    <a:pt x="970182" y="2950817"/>
                    <a:pt x="1131941" y="2789057"/>
                  </a:cubicBezTo>
                  <a:cubicBezTo>
                    <a:pt x="1463130" y="2457171"/>
                    <a:pt x="1608853" y="1959343"/>
                    <a:pt x="1469405" y="1478248"/>
                  </a:cubicBezTo>
                  <a:cubicBezTo>
                    <a:pt x="1329260" y="997153"/>
                    <a:pt x="940200" y="654809"/>
                    <a:pt x="482812" y="551617"/>
                  </a:cubicBezTo>
                  <a:cubicBezTo>
                    <a:pt x="258998" y="501416"/>
                    <a:pt x="83294" y="328501"/>
                    <a:pt x="19845" y="108870"/>
                  </a:cubicBezTo>
                  <a:lnTo>
                    <a:pt x="0" y="404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04B59A1-2DCD-432E-96A3-24E793C2499B}"/>
                </a:ext>
              </a:extLst>
            </p:cNvPr>
            <p:cNvSpPr/>
            <p:nvPr/>
          </p:nvSpPr>
          <p:spPr>
            <a:xfrm>
              <a:off x="0" y="3179806"/>
              <a:ext cx="798442" cy="3678194"/>
            </a:xfrm>
            <a:custGeom>
              <a:avLst/>
              <a:gdLst>
                <a:gd name="connsiteX0" fmla="*/ 0 w 798442"/>
                <a:gd name="connsiteY0" fmla="*/ 0 h 3678194"/>
                <a:gd name="connsiteX1" fmla="*/ 57366 w 798442"/>
                <a:gd name="connsiteY1" fmla="*/ 26407 h 3678194"/>
                <a:gd name="connsiteX2" fmla="*/ 362887 w 798442"/>
                <a:gd name="connsiteY2" fmla="*/ 409682 h 3678194"/>
                <a:gd name="connsiteX3" fmla="*/ 772863 w 798442"/>
                <a:gd name="connsiteY3" fmla="*/ 1824380 h 3678194"/>
                <a:gd name="connsiteX4" fmla="*/ 618773 w 798442"/>
                <a:gd name="connsiteY4" fmla="*/ 2446316 h 3678194"/>
                <a:gd name="connsiteX5" fmla="*/ 242190 w 798442"/>
                <a:gd name="connsiteY5" fmla="*/ 3576288 h 3678194"/>
                <a:gd name="connsiteX6" fmla="*/ 264235 w 798442"/>
                <a:gd name="connsiteY6" fmla="*/ 3678194 h 3678194"/>
                <a:gd name="connsiteX7" fmla="*/ 0 w 798442"/>
                <a:gd name="connsiteY7" fmla="*/ 3678194 h 3678194"/>
                <a:gd name="connsiteX8" fmla="*/ 0 w 798442"/>
                <a:gd name="connsiteY8" fmla="*/ 2191866 h 3678194"/>
                <a:gd name="connsiteX9" fmla="*/ 99330 w 798442"/>
                <a:gd name="connsiteY9" fmla="*/ 2067019 h 3678194"/>
                <a:gd name="connsiteX10" fmla="*/ 134192 w 798442"/>
                <a:gd name="connsiteY10" fmla="*/ 1915717 h 3678194"/>
                <a:gd name="connsiteX11" fmla="*/ 0 w 798442"/>
                <a:gd name="connsiteY11" fmla="*/ 1453067 h 3678194"/>
                <a:gd name="connsiteX12" fmla="*/ 0 w 798442"/>
                <a:gd name="connsiteY12" fmla="*/ 0 h 367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442" h="3678194">
                  <a:moveTo>
                    <a:pt x="0" y="0"/>
                  </a:moveTo>
                  <a:lnTo>
                    <a:pt x="57366" y="26407"/>
                  </a:lnTo>
                  <a:cubicBezTo>
                    <a:pt x="203917" y="106513"/>
                    <a:pt x="314778" y="244959"/>
                    <a:pt x="362887" y="409682"/>
                  </a:cubicBezTo>
                  <a:lnTo>
                    <a:pt x="772863" y="1824380"/>
                  </a:lnTo>
                  <a:cubicBezTo>
                    <a:pt x="836312" y="2044010"/>
                    <a:pt x="780533" y="2283859"/>
                    <a:pt x="618773" y="2446316"/>
                  </a:cubicBezTo>
                  <a:cubicBezTo>
                    <a:pt x="328984" y="2736717"/>
                    <a:pt x="181191" y="3154167"/>
                    <a:pt x="242190" y="3576288"/>
                  </a:cubicBezTo>
                  <a:lnTo>
                    <a:pt x="264235" y="3678194"/>
                  </a:lnTo>
                  <a:lnTo>
                    <a:pt x="0" y="3678194"/>
                  </a:lnTo>
                  <a:lnTo>
                    <a:pt x="0" y="2191866"/>
                  </a:lnTo>
                  <a:lnTo>
                    <a:pt x="99330" y="2067019"/>
                  </a:lnTo>
                  <a:cubicBezTo>
                    <a:pt x="136284" y="2025881"/>
                    <a:pt x="149532" y="1968708"/>
                    <a:pt x="134192" y="1915717"/>
                  </a:cubicBezTo>
                  <a:lnTo>
                    <a:pt x="0" y="14530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87C287C-03AE-A24B-BAA1-017FBD9595F3}"/>
              </a:ext>
            </a:extLst>
          </p:cNvPr>
          <p:cNvSpPr>
            <a:spLocks noGrp="1"/>
          </p:cNvSpPr>
          <p:nvPr>
            <p:ph type="title"/>
          </p:nvPr>
        </p:nvSpPr>
        <p:spPr>
          <a:xfrm>
            <a:off x="1963925" y="547270"/>
            <a:ext cx="2524625" cy="711312"/>
          </a:xfrm>
        </p:spPr>
        <p:txBody>
          <a:bodyPr vert="horz" anchor="t">
            <a:normAutofit fontScale="90000"/>
          </a:bodyPr>
          <a:lstStyle/>
          <a:p>
            <a:r>
              <a:rPr lang="en-US" dirty="0" err="1"/>
              <a:t>Whoami</a:t>
            </a:r>
            <a:r>
              <a:rPr lang="en-US" dirty="0"/>
              <a:t>?</a:t>
            </a:r>
            <a:endParaRPr lang="ro-RO" dirty="0">
              <a:solidFill>
                <a:schemeClr val="accent3"/>
              </a:solidFill>
            </a:endParaRPr>
          </a:p>
        </p:txBody>
      </p:sp>
      <p:sp>
        <p:nvSpPr>
          <p:cNvPr id="4" name="Footer Placeholder 3">
            <a:extLst>
              <a:ext uri="{FF2B5EF4-FFF2-40B4-BE49-F238E27FC236}">
                <a16:creationId xmlns:a16="http://schemas.microsoft.com/office/drawing/2014/main" id="{9D4C454D-2568-7E45-8784-7DF887F9E12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090BD6D-E978-0844-9116-A706998E962D}"/>
              </a:ext>
            </a:extLst>
          </p:cNvPr>
          <p:cNvSpPr>
            <a:spLocks noGrp="1"/>
          </p:cNvSpPr>
          <p:nvPr>
            <p:ph type="sldNum" sz="quarter" idx="11"/>
          </p:nvPr>
        </p:nvSpPr>
        <p:spPr/>
        <p:txBody>
          <a:bodyPr/>
          <a:lstStyle/>
          <a:p>
            <a:fld id="{4C012138-8E1B-0248-81B8-1431062B3210}" type="slidenum">
              <a:rPr lang="ro-RO" smtClean="0"/>
              <a:pPr/>
              <a:t>2</a:t>
            </a:fld>
            <a:endParaRPr lang="ro-RO" dirty="0"/>
          </a:p>
        </p:txBody>
      </p:sp>
      <p:sp>
        <p:nvSpPr>
          <p:cNvPr id="35" name="Oval 34">
            <a:extLst>
              <a:ext uri="{FF2B5EF4-FFF2-40B4-BE49-F238E27FC236}">
                <a16:creationId xmlns:a16="http://schemas.microsoft.com/office/drawing/2014/main" id="{5827264D-8611-4B5E-9376-85088004F788}"/>
              </a:ext>
            </a:extLst>
          </p:cNvPr>
          <p:cNvSpPr/>
          <p:nvPr/>
        </p:nvSpPr>
        <p:spPr>
          <a:xfrm>
            <a:off x="417243" y="1787987"/>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6272027-8C6E-437D-B940-8703879DA67C}"/>
              </a:ext>
            </a:extLst>
          </p:cNvPr>
          <p:cNvSpPr/>
          <p:nvPr/>
        </p:nvSpPr>
        <p:spPr>
          <a:xfrm>
            <a:off x="417243" y="2605767"/>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33D7D21-9D8E-4FB0-85E9-F8C4B4B316C8}"/>
              </a:ext>
            </a:extLst>
          </p:cNvPr>
          <p:cNvSpPr/>
          <p:nvPr/>
        </p:nvSpPr>
        <p:spPr>
          <a:xfrm>
            <a:off x="417243" y="3478015"/>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860B598-BDAD-43AE-A6E9-6E606EB702C3}"/>
              </a:ext>
            </a:extLst>
          </p:cNvPr>
          <p:cNvSpPr txBox="1"/>
          <p:nvPr/>
        </p:nvSpPr>
        <p:spPr>
          <a:xfrm>
            <a:off x="1963925" y="2605767"/>
            <a:ext cx="4815881" cy="646331"/>
          </a:xfrm>
          <a:prstGeom prst="rect">
            <a:avLst/>
          </a:prstGeom>
          <a:noFill/>
        </p:spPr>
        <p:txBody>
          <a:bodyPr wrap="square">
            <a:spAutoFit/>
          </a:bodyPr>
          <a:lstStyle/>
          <a:p>
            <a:r>
              <a:rPr lang="en-GB" dirty="0">
                <a:solidFill>
                  <a:schemeClr val="accent1"/>
                </a:solidFill>
                <a:latin typeface="+mn-lt"/>
              </a:rPr>
              <a:t>Accreditations: OSWE, OSCP, CREST CRT, </a:t>
            </a:r>
            <a:r>
              <a:rPr lang="en-GB" dirty="0" err="1">
                <a:solidFill>
                  <a:schemeClr val="accent1"/>
                </a:solidFill>
                <a:latin typeface="+mn-lt"/>
              </a:rPr>
              <a:t>DevSecOps</a:t>
            </a:r>
            <a:r>
              <a:rPr lang="en-GB" dirty="0">
                <a:solidFill>
                  <a:schemeClr val="accent1"/>
                </a:solidFill>
                <a:latin typeface="+mn-lt"/>
              </a:rPr>
              <a:t>, GCP Security, GCP Architecture </a:t>
            </a:r>
          </a:p>
        </p:txBody>
      </p:sp>
      <p:pic>
        <p:nvPicPr>
          <p:cNvPr id="31" name="Graphic 30">
            <a:extLst>
              <a:ext uri="{FF2B5EF4-FFF2-40B4-BE49-F238E27FC236}">
                <a16:creationId xmlns:a16="http://schemas.microsoft.com/office/drawing/2014/main" id="{6E939123-6946-4187-B2A9-711796AC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0212" y="1950956"/>
            <a:ext cx="359860" cy="359860"/>
          </a:xfrm>
          <a:prstGeom prst="rect">
            <a:avLst/>
          </a:prstGeom>
        </p:spPr>
      </p:pic>
      <p:pic>
        <p:nvPicPr>
          <p:cNvPr id="32" name="Graphic 31">
            <a:extLst>
              <a:ext uri="{FF2B5EF4-FFF2-40B4-BE49-F238E27FC236}">
                <a16:creationId xmlns:a16="http://schemas.microsoft.com/office/drawing/2014/main" id="{0F5CA14D-AE3A-494B-A0FB-11DFC3B5D4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790" y="2752314"/>
            <a:ext cx="392704" cy="392704"/>
          </a:xfrm>
          <a:prstGeom prst="rect">
            <a:avLst/>
          </a:prstGeom>
        </p:spPr>
      </p:pic>
      <p:sp>
        <p:nvSpPr>
          <p:cNvPr id="45" name="TextBox 44">
            <a:extLst>
              <a:ext uri="{FF2B5EF4-FFF2-40B4-BE49-F238E27FC236}">
                <a16:creationId xmlns:a16="http://schemas.microsoft.com/office/drawing/2014/main" id="{23C2D0AA-B546-4D78-A3CD-34EB264597B6}"/>
              </a:ext>
            </a:extLst>
          </p:cNvPr>
          <p:cNvSpPr txBox="1"/>
          <p:nvPr/>
        </p:nvSpPr>
        <p:spPr>
          <a:xfrm>
            <a:off x="1963925" y="3478015"/>
            <a:ext cx="3366796" cy="646331"/>
          </a:xfrm>
          <a:prstGeom prst="rect">
            <a:avLst/>
          </a:prstGeom>
          <a:noFill/>
        </p:spPr>
        <p:txBody>
          <a:bodyPr wrap="square">
            <a:spAutoFit/>
          </a:bodyPr>
          <a:lstStyle/>
          <a:p>
            <a:r>
              <a:rPr lang="en-GB" dirty="0">
                <a:solidFill>
                  <a:schemeClr val="accent1"/>
                </a:solidFill>
                <a:latin typeface="+mn-lt"/>
              </a:rPr>
              <a:t>Past History: Lloyds Bank, GFK, JPMorgan Bank, bet365</a:t>
            </a:r>
          </a:p>
        </p:txBody>
      </p:sp>
      <p:pic>
        <p:nvPicPr>
          <p:cNvPr id="54" name="Graphic 53">
            <a:extLst>
              <a:ext uri="{FF2B5EF4-FFF2-40B4-BE49-F238E27FC236}">
                <a16:creationId xmlns:a16="http://schemas.microsoft.com/office/drawing/2014/main" id="{0F4B5AB0-F6DB-48E8-B669-617ACB1723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752" y="3603524"/>
            <a:ext cx="434782" cy="434780"/>
          </a:xfrm>
          <a:prstGeom prst="rect">
            <a:avLst/>
          </a:prstGeom>
        </p:spPr>
      </p:pic>
      <p:pic>
        <p:nvPicPr>
          <p:cNvPr id="41995" name="Picture 11">
            <a:extLst>
              <a:ext uri="{FF2B5EF4-FFF2-40B4-BE49-F238E27FC236}">
                <a16:creationId xmlns:a16="http://schemas.microsoft.com/office/drawing/2014/main" id="{766CE9CD-858E-4A81-8E8D-95F1A35BA6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A14B0FD6-752E-1F75-2EF7-FD54043F7122}"/>
              </a:ext>
            </a:extLst>
          </p:cNvPr>
          <p:cNvSpPr txBox="1">
            <a:spLocks/>
          </p:cNvSpPr>
          <p:nvPr/>
        </p:nvSpPr>
        <p:spPr>
          <a:xfrm>
            <a:off x="1963925" y="1789178"/>
            <a:ext cx="4733408" cy="398437"/>
          </a:xfrm>
          <a:prstGeom prst="rect">
            <a:avLst/>
          </a:prstGeom>
        </p:spPr>
        <p:txBody>
          <a:bodyPr vert="horz" anchor="t">
            <a:normAutofit fontScale="97500"/>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000" dirty="0"/>
              <a:t>Senior </a:t>
            </a:r>
            <a:r>
              <a:rPr lang="en-US" sz="2000" dirty="0" err="1"/>
              <a:t>Pentester</a:t>
            </a:r>
            <a:r>
              <a:rPr lang="en-US" sz="2000" dirty="0"/>
              <a:t> at FORTBRIDGE</a:t>
            </a:r>
            <a:endParaRPr lang="ro-RO" sz="2000" dirty="0">
              <a:solidFill>
                <a:schemeClr val="accent3"/>
              </a:solidFill>
            </a:endParaRPr>
          </a:p>
        </p:txBody>
      </p:sp>
      <p:sp>
        <p:nvSpPr>
          <p:cNvPr id="7" name="Text Placeholder 5">
            <a:extLst>
              <a:ext uri="{FF2B5EF4-FFF2-40B4-BE49-F238E27FC236}">
                <a16:creationId xmlns:a16="http://schemas.microsoft.com/office/drawing/2014/main" id="{6C707EAB-7F5B-363A-28B1-766AC5E9EAAF}"/>
              </a:ext>
            </a:extLst>
          </p:cNvPr>
          <p:cNvSpPr txBox="1">
            <a:spLocks/>
          </p:cNvSpPr>
          <p:nvPr/>
        </p:nvSpPr>
        <p:spPr>
          <a:xfrm>
            <a:off x="8082819" y="3080873"/>
            <a:ext cx="3970337" cy="638175"/>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3"/>
                </a:solidFill>
              </a:rPr>
              <a:t>&gt; 10 years of experience </a:t>
            </a:r>
            <a:br>
              <a:rPr lang="en-US" sz="2400" dirty="0">
                <a:solidFill>
                  <a:schemeClr val="accent3"/>
                </a:solidFill>
              </a:rPr>
            </a:br>
            <a:r>
              <a:rPr lang="en-US" sz="2400" dirty="0">
                <a:solidFill>
                  <a:schemeClr val="accent3"/>
                </a:solidFill>
              </a:rPr>
              <a:t>in security</a:t>
            </a:r>
          </a:p>
        </p:txBody>
      </p:sp>
      <p:pic>
        <p:nvPicPr>
          <p:cNvPr id="8" name="Google Shape;1051;p68">
            <a:extLst>
              <a:ext uri="{FF2B5EF4-FFF2-40B4-BE49-F238E27FC236}">
                <a16:creationId xmlns:a16="http://schemas.microsoft.com/office/drawing/2014/main" id="{F46BD6F7-95F5-806C-0442-18A99AA424B4}"/>
              </a:ext>
            </a:extLst>
          </p:cNvPr>
          <p:cNvPicPr preferRelativeResize="0"/>
          <p:nvPr/>
        </p:nvPicPr>
        <p:blipFill rotWithShape="1">
          <a:blip r:embed="rId10">
            <a:alphaModFix/>
          </a:blip>
          <a:srcRect/>
          <a:stretch/>
        </p:blipFill>
        <p:spPr>
          <a:xfrm>
            <a:off x="9117523" y="404508"/>
            <a:ext cx="1889100" cy="1889100"/>
          </a:xfrm>
          <a:prstGeom prst="ellipse">
            <a:avLst/>
          </a:prstGeom>
          <a:solidFill>
            <a:schemeClr val="lt1"/>
          </a:solidFill>
          <a:ln w="28575" cap="flat" cmpd="sng">
            <a:solidFill>
              <a:schemeClr val="lt1"/>
            </a:solidFill>
            <a:prstDash val="solid"/>
            <a:round/>
            <a:headEnd type="none" w="sm" len="sm"/>
            <a:tailEnd type="none" w="sm" len="sm"/>
          </a:ln>
          <a:effectLst>
            <a:outerShdw blurRad="345777" sx="91000" sy="91000" algn="ctr" rotWithShape="0">
              <a:srgbClr val="7F7F7F">
                <a:alpha val="40000"/>
              </a:srgbClr>
            </a:outerShdw>
          </a:effectLst>
        </p:spPr>
      </p:pic>
      <p:sp>
        <p:nvSpPr>
          <p:cNvPr id="9" name="Title 1">
            <a:extLst>
              <a:ext uri="{FF2B5EF4-FFF2-40B4-BE49-F238E27FC236}">
                <a16:creationId xmlns:a16="http://schemas.microsoft.com/office/drawing/2014/main" id="{8AA33934-3D20-CA66-909D-0E81FB4F496F}"/>
              </a:ext>
            </a:extLst>
          </p:cNvPr>
          <p:cNvSpPr txBox="1">
            <a:spLocks/>
          </p:cNvSpPr>
          <p:nvPr/>
        </p:nvSpPr>
        <p:spPr>
          <a:xfrm>
            <a:off x="8082819" y="2376870"/>
            <a:ext cx="3973513" cy="750888"/>
          </a:xfrm>
          <a:prstGeom prst="rect">
            <a:avLst/>
          </a:prstGeom>
        </p:spPr>
        <p:txBody>
          <a:bodyPr vert="horz" anchor="b"/>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algn="ctr" fontAlgn="auto">
              <a:spcAft>
                <a:spcPts val="0"/>
              </a:spcAft>
            </a:pPr>
            <a:r>
              <a:rPr lang="en-US" dirty="0">
                <a:solidFill>
                  <a:schemeClr val="accent1"/>
                </a:solidFill>
              </a:rPr>
              <a:t>Bogdan Tiron</a:t>
            </a:r>
            <a:endParaRPr lang="ro-RO" dirty="0">
              <a:solidFill>
                <a:schemeClr val="accent1"/>
              </a:solidFill>
            </a:endParaRPr>
          </a:p>
        </p:txBody>
      </p:sp>
    </p:spTree>
    <p:extLst>
      <p:ext uri="{BB962C8B-B14F-4D97-AF65-F5344CB8AC3E}">
        <p14:creationId xmlns:p14="http://schemas.microsoft.com/office/powerpoint/2010/main" val="192263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A7036-FF99-2873-699C-83A237B806C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5971A72-E4E7-A651-1691-0CF413AA96B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C6D57FE-9135-D024-1FDB-78A4B88E550F}"/>
              </a:ext>
            </a:extLst>
          </p:cNvPr>
          <p:cNvSpPr>
            <a:spLocks noGrp="1"/>
          </p:cNvSpPr>
          <p:nvPr>
            <p:ph type="sldNum" sz="quarter" idx="11"/>
          </p:nvPr>
        </p:nvSpPr>
        <p:spPr/>
        <p:txBody>
          <a:bodyPr/>
          <a:lstStyle/>
          <a:p>
            <a:fld id="{4C012138-8E1B-0248-81B8-1431062B3210}" type="slidenum">
              <a:rPr lang="ro-RO" smtClean="0"/>
              <a:pPr/>
              <a:t>20</a:t>
            </a:fld>
            <a:endParaRPr lang="ro-RO" dirty="0"/>
          </a:p>
        </p:txBody>
      </p:sp>
      <p:pic>
        <p:nvPicPr>
          <p:cNvPr id="17424" name="Picture 16">
            <a:extLst>
              <a:ext uri="{FF2B5EF4-FFF2-40B4-BE49-F238E27FC236}">
                <a16:creationId xmlns:a16="http://schemas.microsoft.com/office/drawing/2014/main" id="{66D21B5A-EB7D-923B-B492-70CDC98E3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4115AC3-9CDE-7968-1F0A-8439B75D8C33}"/>
              </a:ext>
            </a:extLst>
          </p:cNvPr>
          <p:cNvSpPr txBox="1"/>
          <p:nvPr/>
        </p:nvSpPr>
        <p:spPr>
          <a:xfrm>
            <a:off x="483468" y="1666045"/>
            <a:ext cx="5576387"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2. Then we send a photo upload request to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using the above generated ‘</a:t>
            </a:r>
            <a:r>
              <a:rPr lang="en-GB" sz="1600" b="0" i="0" dirty="0" err="1">
                <a:solidFill>
                  <a:srgbClr val="212529"/>
                </a:solidFill>
                <a:effectLst/>
                <a:latin typeface="Kanit" pitchFamily="2" charset="-34"/>
                <a:cs typeface="Kanit" pitchFamily="2" charset="-34"/>
              </a:rPr>
              <a:t>publicId</a:t>
            </a:r>
            <a:r>
              <a:rPr lang="en-GB" sz="1600" b="0" i="0" dirty="0">
                <a:solidFill>
                  <a:srgbClr val="212529"/>
                </a:solidFill>
                <a:effectLst/>
                <a:latin typeface="Kanit" pitchFamily="2" charset="-34"/>
                <a:cs typeface="Kanit" pitchFamily="2" charset="-34"/>
              </a:rPr>
              <a:t>’ and ‘signature’ values, plus an </a:t>
            </a:r>
            <a:r>
              <a:rPr lang="en-GB" sz="1600" b="0" i="0" dirty="0" err="1">
                <a:solidFill>
                  <a:srgbClr val="212529"/>
                </a:solidFill>
                <a:effectLst/>
                <a:latin typeface="Kanit" pitchFamily="2" charset="-34"/>
                <a:cs typeface="Kanit" pitchFamily="2" charset="-34"/>
              </a:rPr>
              <a:t>api_key</a:t>
            </a:r>
            <a:r>
              <a:rPr lang="en-GB" sz="1600" b="0" i="0" dirty="0">
                <a:solidFill>
                  <a:srgbClr val="212529"/>
                </a:solidFill>
                <a:effectLst/>
                <a:latin typeface="Kanit" pitchFamily="2" charset="-34"/>
                <a:cs typeface="Kanit" pitchFamily="2" charset="-34"/>
              </a:rPr>
              <a:t> and timestamp parameters:</a:t>
            </a:r>
          </a:p>
        </p:txBody>
      </p:sp>
      <p:pic>
        <p:nvPicPr>
          <p:cNvPr id="4" name="Picture 3" descr="A screenshot of a computer&#10;&#10;Description automatically generated">
            <a:extLst>
              <a:ext uri="{FF2B5EF4-FFF2-40B4-BE49-F238E27FC236}">
                <a16:creationId xmlns:a16="http://schemas.microsoft.com/office/drawing/2014/main" id="{5582C348-FCCB-E589-9C9B-B066F6584207}"/>
              </a:ext>
            </a:extLst>
          </p:cNvPr>
          <p:cNvPicPr>
            <a:picLocks noChangeAspect="1"/>
          </p:cNvPicPr>
          <p:nvPr/>
        </p:nvPicPr>
        <p:blipFill>
          <a:blip r:embed="rId4"/>
          <a:stretch>
            <a:fillRect/>
          </a:stretch>
        </p:blipFill>
        <p:spPr>
          <a:xfrm>
            <a:off x="6421637" y="1348149"/>
            <a:ext cx="5761335" cy="278652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B916F34-1549-072E-0316-9539F0387F95}"/>
              </a:ext>
            </a:extLst>
          </p:cNvPr>
          <p:cNvPicPr>
            <a:picLocks noChangeAspect="1"/>
          </p:cNvPicPr>
          <p:nvPr/>
        </p:nvPicPr>
        <p:blipFill>
          <a:blip r:embed="rId5"/>
          <a:stretch>
            <a:fillRect/>
          </a:stretch>
        </p:blipFill>
        <p:spPr>
          <a:xfrm>
            <a:off x="6617596" y="4214191"/>
            <a:ext cx="5476669" cy="2630949"/>
          </a:xfrm>
          <a:prstGeom prst="rect">
            <a:avLst/>
          </a:prstGeom>
        </p:spPr>
      </p:pic>
      <p:sp>
        <p:nvSpPr>
          <p:cNvPr id="13" name="Title 1">
            <a:extLst>
              <a:ext uri="{FF2B5EF4-FFF2-40B4-BE49-F238E27FC236}">
                <a16:creationId xmlns:a16="http://schemas.microsoft.com/office/drawing/2014/main" id="{C84537F3-5688-1AD1-65D5-02B4E4213C4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22551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CA01-A235-9F5A-9490-5E798E7F2B6E}"/>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758EA92-E3E5-25AC-EBFE-CF089476A8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69B2DCEF-D354-81A3-7930-F80165E9F12A}"/>
              </a:ext>
            </a:extLst>
          </p:cNvPr>
          <p:cNvSpPr>
            <a:spLocks noGrp="1"/>
          </p:cNvSpPr>
          <p:nvPr>
            <p:ph type="sldNum" sz="quarter" idx="11"/>
          </p:nvPr>
        </p:nvSpPr>
        <p:spPr/>
        <p:txBody>
          <a:bodyPr/>
          <a:lstStyle/>
          <a:p>
            <a:fld id="{4C012138-8E1B-0248-81B8-1431062B3210}" type="slidenum">
              <a:rPr lang="ro-RO" smtClean="0"/>
              <a:pPr/>
              <a:t>21</a:t>
            </a:fld>
            <a:endParaRPr lang="ro-RO" dirty="0"/>
          </a:p>
        </p:txBody>
      </p:sp>
      <p:pic>
        <p:nvPicPr>
          <p:cNvPr id="17424" name="Picture 16">
            <a:extLst>
              <a:ext uri="{FF2B5EF4-FFF2-40B4-BE49-F238E27FC236}">
                <a16:creationId xmlns:a16="http://schemas.microsoft.com/office/drawing/2014/main" id="{0704ECBC-B6E5-85D7-5E5A-C015B95C4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C1ABB11-C10F-BBCB-48E1-B1CEE732AA01}"/>
              </a:ext>
            </a:extLst>
          </p:cNvPr>
          <p:cNvSpPr txBox="1"/>
          <p:nvPr/>
        </p:nvSpPr>
        <p:spPr>
          <a:xfrm>
            <a:off x="483468" y="1666045"/>
            <a:ext cx="6698997"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3. Next request done is: ‘</a:t>
            </a:r>
            <a:r>
              <a:rPr lang="en-GB" sz="1600" b="0" i="0" dirty="0" err="1">
                <a:solidFill>
                  <a:srgbClr val="212529"/>
                </a:solidFill>
                <a:effectLst/>
                <a:latin typeface="Kanit" pitchFamily="2" charset="-34"/>
                <a:cs typeface="Kanit" pitchFamily="2" charset="-34"/>
              </a:rPr>
              <a:t>UploadChatAttachment</a:t>
            </a:r>
            <a:r>
              <a:rPr lang="en-GB" sz="1600" b="0" i="0" dirty="0">
                <a:solidFill>
                  <a:srgbClr val="212529"/>
                </a:solidFill>
                <a:effectLst/>
                <a:latin typeface="Kanit" pitchFamily="2" charset="-34"/>
                <a:cs typeface="Kanit" pitchFamily="2" charset="-34"/>
              </a:rPr>
              <a:t>’ which gets the above unique </a:t>
            </a:r>
            <a:r>
              <a:rPr lang="en-GB" sz="1600" b="0" i="0" dirty="0" err="1">
                <a:solidFill>
                  <a:srgbClr val="212529"/>
                </a:solidFill>
                <a:effectLst/>
                <a:latin typeface="Kanit" pitchFamily="2" charset="-34"/>
                <a:cs typeface="Kanit" pitchFamily="2" charset="-34"/>
              </a:rPr>
              <a:t>public_id</a:t>
            </a:r>
            <a:r>
              <a:rPr lang="en-GB" sz="1600" b="0" i="0" dirty="0">
                <a:solidFill>
                  <a:srgbClr val="212529"/>
                </a:solidFill>
                <a:effectLst/>
                <a:latin typeface="Kanit" pitchFamily="2" charset="-34"/>
                <a:cs typeface="Kanit" pitchFamily="2" charset="-34"/>
              </a:rPr>
              <a:t> of the image from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and is passed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I suspect this request is to copy the photo from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p>
        </p:txBody>
      </p:sp>
      <p:pic>
        <p:nvPicPr>
          <p:cNvPr id="3" name="Picture 2" descr="A screenshot of a computer screen&#10;&#10;Description automatically generated">
            <a:extLst>
              <a:ext uri="{FF2B5EF4-FFF2-40B4-BE49-F238E27FC236}">
                <a16:creationId xmlns:a16="http://schemas.microsoft.com/office/drawing/2014/main" id="{59E1F2BB-B048-1D6E-A78B-562E27C56729}"/>
              </a:ext>
            </a:extLst>
          </p:cNvPr>
          <p:cNvPicPr>
            <a:picLocks noChangeAspect="1"/>
          </p:cNvPicPr>
          <p:nvPr/>
        </p:nvPicPr>
        <p:blipFill>
          <a:blip r:embed="rId4"/>
          <a:stretch>
            <a:fillRect/>
          </a:stretch>
        </p:blipFill>
        <p:spPr>
          <a:xfrm>
            <a:off x="4552122" y="3162896"/>
            <a:ext cx="7639878" cy="3695104"/>
          </a:xfrm>
          <a:prstGeom prst="rect">
            <a:avLst/>
          </a:prstGeom>
        </p:spPr>
      </p:pic>
      <p:sp>
        <p:nvSpPr>
          <p:cNvPr id="9" name="Title 1">
            <a:extLst>
              <a:ext uri="{FF2B5EF4-FFF2-40B4-BE49-F238E27FC236}">
                <a16:creationId xmlns:a16="http://schemas.microsoft.com/office/drawing/2014/main" id="{C6ABD8A2-3E9E-7BA9-8031-195D4B26DA5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02534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AE17-BD04-54DA-B7DF-334054751B9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B9B84D2-FB0E-4954-36CC-48A52E09F49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0395222-3FCA-096A-1537-367ACCB8C43C}"/>
              </a:ext>
            </a:extLst>
          </p:cNvPr>
          <p:cNvSpPr>
            <a:spLocks noGrp="1"/>
          </p:cNvSpPr>
          <p:nvPr>
            <p:ph type="sldNum" sz="quarter" idx="11"/>
          </p:nvPr>
        </p:nvSpPr>
        <p:spPr/>
        <p:txBody>
          <a:bodyPr/>
          <a:lstStyle/>
          <a:p>
            <a:fld id="{4C012138-8E1B-0248-81B8-1431062B3210}" type="slidenum">
              <a:rPr lang="ro-RO" smtClean="0"/>
              <a:pPr/>
              <a:t>22</a:t>
            </a:fld>
            <a:endParaRPr lang="ro-RO" dirty="0"/>
          </a:p>
        </p:txBody>
      </p:sp>
      <p:pic>
        <p:nvPicPr>
          <p:cNvPr id="17424" name="Picture 16">
            <a:extLst>
              <a:ext uri="{FF2B5EF4-FFF2-40B4-BE49-F238E27FC236}">
                <a16:creationId xmlns:a16="http://schemas.microsoft.com/office/drawing/2014/main" id="{C0DD705B-50AA-89F9-A65F-7795E94D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12A6490-900A-1776-7AAD-2BCFA8B714E6}"/>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4. A unique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parameter will be returned above in the response.</a:t>
            </a:r>
            <a:br>
              <a:rPr lang="en-GB" sz="1600" dirty="0"/>
            </a:br>
            <a:r>
              <a:rPr lang="en-GB" sz="1600" b="0" i="0" dirty="0">
                <a:solidFill>
                  <a:srgbClr val="212529"/>
                </a:solidFill>
                <a:effectLst/>
                <a:latin typeface="Kanit" pitchFamily="2" charset="-34"/>
                <a:cs typeface="Kanit" pitchFamily="2" charset="-34"/>
              </a:rPr>
              <a:t>This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will be used and passed in the chat, as seen below:</a:t>
            </a:r>
          </a:p>
        </p:txBody>
      </p:sp>
      <p:pic>
        <p:nvPicPr>
          <p:cNvPr id="4" name="Picture 3" descr="A screenshot of a computer screen&#10;&#10;Description automatically generated">
            <a:extLst>
              <a:ext uri="{FF2B5EF4-FFF2-40B4-BE49-F238E27FC236}">
                <a16:creationId xmlns:a16="http://schemas.microsoft.com/office/drawing/2014/main" id="{03ECEB10-8CDA-F873-D141-D07D2456FFDC}"/>
              </a:ext>
            </a:extLst>
          </p:cNvPr>
          <p:cNvPicPr>
            <a:picLocks noChangeAspect="1"/>
          </p:cNvPicPr>
          <p:nvPr/>
        </p:nvPicPr>
        <p:blipFill>
          <a:blip r:embed="rId4"/>
          <a:stretch>
            <a:fillRect/>
          </a:stretch>
        </p:blipFill>
        <p:spPr>
          <a:xfrm>
            <a:off x="5769434" y="3101009"/>
            <a:ext cx="6422566" cy="3756991"/>
          </a:xfrm>
          <a:prstGeom prst="rect">
            <a:avLst/>
          </a:prstGeom>
        </p:spPr>
      </p:pic>
      <p:sp>
        <p:nvSpPr>
          <p:cNvPr id="8" name="Title 1">
            <a:extLst>
              <a:ext uri="{FF2B5EF4-FFF2-40B4-BE49-F238E27FC236}">
                <a16:creationId xmlns:a16="http://schemas.microsoft.com/office/drawing/2014/main" id="{F38B122B-83AC-FE77-170B-764431EB73A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80584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1CF84-34D5-BF04-742D-257EE3A1F79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B34986F-E1C8-B6C7-D23B-AC7E8D7C0E3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B46D867-6F81-EE6B-EDDA-D82929CDEA92}"/>
              </a:ext>
            </a:extLst>
          </p:cNvPr>
          <p:cNvSpPr>
            <a:spLocks noGrp="1"/>
          </p:cNvSpPr>
          <p:nvPr>
            <p:ph type="sldNum" sz="quarter" idx="11"/>
          </p:nvPr>
        </p:nvSpPr>
        <p:spPr/>
        <p:txBody>
          <a:bodyPr/>
          <a:lstStyle/>
          <a:p>
            <a:fld id="{4C012138-8E1B-0248-81B8-1431062B3210}" type="slidenum">
              <a:rPr lang="ro-RO" smtClean="0"/>
              <a:pPr/>
              <a:t>23</a:t>
            </a:fld>
            <a:endParaRPr lang="ro-RO" dirty="0"/>
          </a:p>
        </p:txBody>
      </p:sp>
      <p:pic>
        <p:nvPicPr>
          <p:cNvPr id="17424" name="Picture 16">
            <a:extLst>
              <a:ext uri="{FF2B5EF4-FFF2-40B4-BE49-F238E27FC236}">
                <a16:creationId xmlns:a16="http://schemas.microsoft.com/office/drawing/2014/main" id="{930DD301-5B92-E8E9-D8C3-49BE5BB1F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0B531A2-FF00-27C4-2D0A-73A1D11ED923}"/>
              </a:ext>
            </a:extLst>
          </p:cNvPr>
          <p:cNvSpPr txBox="1"/>
          <p:nvPr/>
        </p:nvSpPr>
        <p:spPr>
          <a:xfrm>
            <a:off x="483468" y="1666045"/>
            <a:ext cx="8759923"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5. Now to get the photo authenticated, as any other user, we make the following request, using the above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a:t>
            </a:r>
            <a:br>
              <a:rPr lang="en-GB" sz="1600" dirty="0"/>
            </a:br>
            <a:r>
              <a:rPr lang="en-GB" sz="1600" b="0" i="0" u="none" strike="noStrike" dirty="0">
                <a:solidFill>
                  <a:srgbClr val="5F4776"/>
                </a:solidFill>
                <a:effectLst/>
                <a:latin typeface="Kanit" pitchFamily="2" charset="-34"/>
                <a:cs typeface="Kanit" pitchFamily="2" charset="-34"/>
                <a:hlinkClick r:id="rId4"/>
              </a:rPr>
              <a:t>https://core.api.feeld.co/cdn/chat-attachment/x/</a:t>
            </a:r>
            <a:r>
              <a:rPr lang="en-GB" sz="1600" b="1" i="0" u="none" strike="noStrike" dirty="0">
                <a:solidFill>
                  <a:srgbClr val="5F4776"/>
                </a:solidFill>
                <a:effectLst/>
                <a:latin typeface="Kanit" pitchFamily="2" charset="-34"/>
                <a:cs typeface="Kanit" pitchFamily="2" charset="-34"/>
                <a:hlinkClick r:id="rId4"/>
              </a:rPr>
              <a:t>c07c3360-c787-4be9-9cd6-b1ef9d06fff4</a:t>
            </a:r>
            <a:br>
              <a:rPr lang="en-GB" sz="1600" dirty="0"/>
            </a:br>
            <a:r>
              <a:rPr lang="en-GB" sz="1600" b="0" i="0" dirty="0">
                <a:solidFill>
                  <a:srgbClr val="212529"/>
                </a:solidFill>
                <a:effectLst/>
                <a:latin typeface="Kanit" pitchFamily="2" charset="-34"/>
                <a:cs typeface="Kanit" pitchFamily="2" charset="-34"/>
              </a:rPr>
              <a:t>Note: In the above request path, initially instead of ‘x’ it was the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guid value of the sender or receiver of the photo, but deleting it works fine, so I just left an ‘x’ for an easier read.</a:t>
            </a:r>
          </a:p>
        </p:txBody>
      </p:sp>
      <p:pic>
        <p:nvPicPr>
          <p:cNvPr id="8" name="Picture 7" descr="A screenshot of a computer&#10;&#10;Description automatically generated">
            <a:extLst>
              <a:ext uri="{FF2B5EF4-FFF2-40B4-BE49-F238E27FC236}">
                <a16:creationId xmlns:a16="http://schemas.microsoft.com/office/drawing/2014/main" id="{4B4255CD-D96A-0488-F3DF-D2E4FE4590FA}"/>
              </a:ext>
            </a:extLst>
          </p:cNvPr>
          <p:cNvPicPr>
            <a:picLocks noChangeAspect="1"/>
          </p:cNvPicPr>
          <p:nvPr/>
        </p:nvPicPr>
        <p:blipFill>
          <a:blip r:embed="rId5"/>
          <a:stretch>
            <a:fillRect/>
          </a:stretch>
        </p:blipFill>
        <p:spPr>
          <a:xfrm>
            <a:off x="5685182" y="3385653"/>
            <a:ext cx="6506817" cy="3348785"/>
          </a:xfrm>
          <a:prstGeom prst="rect">
            <a:avLst/>
          </a:prstGeom>
        </p:spPr>
      </p:pic>
      <p:sp>
        <p:nvSpPr>
          <p:cNvPr id="11" name="Title 1">
            <a:extLst>
              <a:ext uri="{FF2B5EF4-FFF2-40B4-BE49-F238E27FC236}">
                <a16:creationId xmlns:a16="http://schemas.microsoft.com/office/drawing/2014/main" id="{D832AB64-BB37-2608-149F-BECC066D8A98}"/>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pic>
        <p:nvPicPr>
          <p:cNvPr id="4" name="Picture 3" descr="A screenshot of a computer&#10;&#10;Description automatically generated">
            <a:extLst>
              <a:ext uri="{FF2B5EF4-FFF2-40B4-BE49-F238E27FC236}">
                <a16:creationId xmlns:a16="http://schemas.microsoft.com/office/drawing/2014/main" id="{497FD19C-BF5A-AE22-B176-D741C1FEAEFD}"/>
              </a:ext>
            </a:extLst>
          </p:cNvPr>
          <p:cNvPicPr>
            <a:picLocks noChangeAspect="1"/>
          </p:cNvPicPr>
          <p:nvPr/>
        </p:nvPicPr>
        <p:blipFill>
          <a:blip r:embed="rId6"/>
          <a:stretch>
            <a:fillRect/>
          </a:stretch>
        </p:blipFill>
        <p:spPr>
          <a:xfrm>
            <a:off x="12043" y="3471989"/>
            <a:ext cx="5558658" cy="3051812"/>
          </a:xfrm>
          <a:prstGeom prst="rect">
            <a:avLst/>
          </a:prstGeom>
        </p:spPr>
      </p:pic>
    </p:spTree>
    <p:extLst>
      <p:ext uri="{BB962C8B-B14F-4D97-AF65-F5344CB8AC3E}">
        <p14:creationId xmlns:p14="http://schemas.microsoft.com/office/powerpoint/2010/main" val="36607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FC17B-B98F-8567-E03C-46AA02C2685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5CACBA7-3007-437E-B24E-8514ADEB68E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68A6308-21A6-90BF-2CE7-A532A5909261}"/>
              </a:ext>
            </a:extLst>
          </p:cNvPr>
          <p:cNvSpPr>
            <a:spLocks noGrp="1"/>
          </p:cNvSpPr>
          <p:nvPr>
            <p:ph type="sldNum" sz="quarter" idx="11"/>
          </p:nvPr>
        </p:nvSpPr>
        <p:spPr/>
        <p:txBody>
          <a:bodyPr/>
          <a:lstStyle/>
          <a:p>
            <a:fld id="{4C012138-8E1B-0248-81B8-1431062B3210}" type="slidenum">
              <a:rPr lang="ro-RO" smtClean="0"/>
              <a:pPr/>
              <a:t>24</a:t>
            </a:fld>
            <a:endParaRPr lang="ro-RO" dirty="0"/>
          </a:p>
        </p:txBody>
      </p:sp>
      <p:pic>
        <p:nvPicPr>
          <p:cNvPr id="17424" name="Picture 16">
            <a:extLst>
              <a:ext uri="{FF2B5EF4-FFF2-40B4-BE49-F238E27FC236}">
                <a16:creationId xmlns:a16="http://schemas.microsoft.com/office/drawing/2014/main" id="{DC3D2A99-5C28-2C15-8EE4-C923C0DB1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5AD5639-903B-F454-3F50-690C0309A4AA}"/>
              </a:ext>
            </a:extLst>
          </p:cNvPr>
          <p:cNvSpPr txBox="1"/>
          <p:nvPr/>
        </p:nvSpPr>
        <p:spPr>
          <a:xfrm>
            <a:off x="483468" y="1666045"/>
            <a:ext cx="6698997"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6.Now, to get the same photo but from </a:t>
            </a:r>
            <a:r>
              <a:rPr lang="en-GB" sz="1600" b="0" i="0" dirty="0" err="1">
                <a:solidFill>
                  <a:srgbClr val="212529"/>
                </a:solidFill>
                <a:effectLst/>
                <a:latin typeface="Kanit" pitchFamily="2" charset="-34"/>
                <a:cs typeface="Kanit" pitchFamily="2" charset="-34"/>
              </a:rPr>
              <a:t>cloudinary.com</a:t>
            </a:r>
            <a:r>
              <a:rPr lang="en-GB" sz="1600" b="0" i="0" dirty="0">
                <a:solidFill>
                  <a:srgbClr val="212529"/>
                </a:solidFill>
                <a:effectLst/>
                <a:latin typeface="Kanit" pitchFamily="2" charset="-34"/>
                <a:cs typeface="Kanit" pitchFamily="2" charset="-34"/>
              </a:rPr>
              <a:t>,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prepend /v1/ to the above request, as seen below, and you will get 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pointing to the original photo:</a:t>
            </a:r>
            <a:br>
              <a:rPr lang="en-GB" sz="1600" dirty="0"/>
            </a:br>
            <a:r>
              <a:rPr lang="en-GB" sz="1600" b="0" i="0" u="none" strike="noStrike" dirty="0">
                <a:solidFill>
                  <a:srgbClr val="5F4776"/>
                </a:solidFill>
                <a:effectLst/>
                <a:latin typeface="Kanit" pitchFamily="2" charset="-34"/>
                <a:cs typeface="Kanit" pitchFamily="2" charset="-34"/>
                <a:hlinkClick r:id="rId4"/>
              </a:rPr>
              <a:t>https://res.cloudinary.com/threender/image/upload/s–QQjZiJxc–/d4e74e59-430d-403f-b1c5-9c8208472007</a:t>
            </a: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09D2D805-D95D-52B8-5F02-6201674C68C6}"/>
              </a:ext>
            </a:extLst>
          </p:cNvPr>
          <p:cNvPicPr>
            <a:picLocks noChangeAspect="1"/>
          </p:cNvPicPr>
          <p:nvPr/>
        </p:nvPicPr>
        <p:blipFill>
          <a:blip r:embed="rId5"/>
          <a:stretch>
            <a:fillRect/>
          </a:stretch>
        </p:blipFill>
        <p:spPr>
          <a:xfrm>
            <a:off x="0" y="3518779"/>
            <a:ext cx="7110337" cy="1667571"/>
          </a:xfrm>
          <a:prstGeom prst="rect">
            <a:avLst/>
          </a:prstGeom>
        </p:spPr>
      </p:pic>
      <p:pic>
        <p:nvPicPr>
          <p:cNvPr id="8" name="Picture 7" descr="A train on a bridge&#10;&#10;Description automatically generated">
            <a:extLst>
              <a:ext uri="{FF2B5EF4-FFF2-40B4-BE49-F238E27FC236}">
                <a16:creationId xmlns:a16="http://schemas.microsoft.com/office/drawing/2014/main" id="{A193C5B7-4A5B-B773-7097-1B8B9AB389F6}"/>
              </a:ext>
            </a:extLst>
          </p:cNvPr>
          <p:cNvPicPr>
            <a:picLocks noChangeAspect="1"/>
          </p:cNvPicPr>
          <p:nvPr/>
        </p:nvPicPr>
        <p:blipFill>
          <a:blip r:embed="rId6"/>
          <a:stretch>
            <a:fillRect/>
          </a:stretch>
        </p:blipFill>
        <p:spPr>
          <a:xfrm>
            <a:off x="7481774" y="2902226"/>
            <a:ext cx="4710226" cy="3955774"/>
          </a:xfrm>
          <a:prstGeom prst="rect">
            <a:avLst/>
          </a:prstGeom>
        </p:spPr>
      </p:pic>
      <p:sp>
        <p:nvSpPr>
          <p:cNvPr id="11" name="Title 1">
            <a:extLst>
              <a:ext uri="{FF2B5EF4-FFF2-40B4-BE49-F238E27FC236}">
                <a16:creationId xmlns:a16="http://schemas.microsoft.com/office/drawing/2014/main" id="{B0E598FA-8FD9-ADDB-D0C6-4D245A781621}"/>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74051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230EA-D624-7488-671E-86B33858BD6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2C218D0-3B3F-ACCD-4638-8178A4183977}"/>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549F950-972D-DB84-7F7D-FA01178B7E8D}"/>
              </a:ext>
            </a:extLst>
          </p:cNvPr>
          <p:cNvSpPr>
            <a:spLocks noGrp="1"/>
          </p:cNvSpPr>
          <p:nvPr>
            <p:ph type="sldNum" sz="quarter" idx="11"/>
          </p:nvPr>
        </p:nvSpPr>
        <p:spPr/>
        <p:txBody>
          <a:bodyPr/>
          <a:lstStyle/>
          <a:p>
            <a:fld id="{4C012138-8E1B-0248-81B8-1431062B3210}" type="slidenum">
              <a:rPr lang="ro-RO" smtClean="0"/>
              <a:pPr/>
              <a:t>25</a:t>
            </a:fld>
            <a:endParaRPr lang="ro-RO" dirty="0"/>
          </a:p>
        </p:txBody>
      </p:sp>
      <p:pic>
        <p:nvPicPr>
          <p:cNvPr id="17424" name="Picture 16">
            <a:extLst>
              <a:ext uri="{FF2B5EF4-FFF2-40B4-BE49-F238E27FC236}">
                <a16:creationId xmlns:a16="http://schemas.microsoft.com/office/drawing/2014/main" id="{72DF85D2-1D3F-EFD9-2910-867EA9DA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D5764A0-00F5-8232-56CF-250178476124}"/>
              </a:ext>
            </a:extLst>
          </p:cNvPr>
          <p:cNvSpPr txBox="1"/>
          <p:nvPr/>
        </p:nvSpPr>
        <p:spPr>
          <a:xfrm>
            <a:off x="483468" y="1666045"/>
            <a:ext cx="5058452" cy="427809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endParaRPr lang="en-GB" sz="1600" b="0" i="0" dirty="0">
              <a:solidFill>
                <a:srgbClr val="212529"/>
              </a:solidFill>
              <a:effectLst/>
              <a:latin typeface="Kanit" pitchFamily="2" charset="-34"/>
              <a:cs typeface="Kanit" pitchFamily="2" charset="-34"/>
            </a:endParaRPr>
          </a:p>
          <a:p>
            <a:pPr algn="l"/>
            <a:r>
              <a:rPr lang="en-GB" sz="1600" b="0" i="1" dirty="0">
                <a:solidFill>
                  <a:srgbClr val="212529"/>
                </a:solidFill>
                <a:effectLst/>
                <a:latin typeface="Kanit" pitchFamily="2" charset="-34"/>
                <a:cs typeface="Kanit" pitchFamily="2" charset="-34"/>
              </a:rPr>
              <a:t>Note: There are 2 main differences from the previous process for replay-able photos.</a:t>
            </a:r>
          </a:p>
          <a:p>
            <a:pPr marL="342900" indent="-342900" algn="l">
              <a:buFont typeface="+mj-lt"/>
              <a:buAutoNum type="arabicPeriod"/>
            </a:pPr>
            <a:r>
              <a:rPr lang="en-GB" sz="1600" b="0" i="1" dirty="0">
                <a:solidFill>
                  <a:srgbClr val="212529"/>
                </a:solidFill>
                <a:effectLst/>
                <a:latin typeface="Kanit" pitchFamily="2" charset="-34"/>
                <a:cs typeface="Kanit" pitchFamily="2" charset="-34"/>
              </a:rPr>
              <a:t>when uploading ‘time-limited’ photos, we pass an </a:t>
            </a:r>
            <a:r>
              <a:rPr lang="en-GB" sz="1600" b="0" i="1" u="sng" dirty="0">
                <a:solidFill>
                  <a:srgbClr val="212529"/>
                </a:solidFill>
                <a:effectLst/>
                <a:latin typeface="Kanit" pitchFamily="2" charset="-34"/>
                <a:cs typeface="Kanit" pitchFamily="2" charset="-34"/>
              </a:rPr>
              <a:t>extra parameter </a:t>
            </a:r>
            <a:r>
              <a:rPr lang="en-GB" sz="1600" b="0" i="1" dirty="0">
                <a:solidFill>
                  <a:srgbClr val="212529"/>
                </a:solidFill>
                <a:effectLst/>
                <a:latin typeface="Kanit" pitchFamily="2" charset="-34"/>
                <a:cs typeface="Kanit" pitchFamily="2" charset="-34"/>
              </a:rPr>
              <a:t>‘visibilityMilliseconds:15000’. </a:t>
            </a:r>
          </a:p>
          <a:p>
            <a:pPr marL="342900" indent="-342900" algn="l">
              <a:buFont typeface="+mj-lt"/>
              <a:buAutoNum type="arabicPeriod"/>
            </a:pPr>
            <a:r>
              <a:rPr lang="en-GB" sz="1600" b="0" i="1" dirty="0">
                <a:solidFill>
                  <a:srgbClr val="212529"/>
                </a:solidFill>
                <a:effectLst/>
                <a:latin typeface="Kanit" pitchFamily="2" charset="-34"/>
                <a:cs typeface="Kanit" pitchFamily="2" charset="-34"/>
              </a:rPr>
              <a:t>for accessing the photo, we use the ‘</a:t>
            </a:r>
            <a:r>
              <a:rPr lang="en-GB" sz="1600" b="0" i="1" u="sng" dirty="0" err="1">
                <a:solidFill>
                  <a:srgbClr val="212529"/>
                </a:solidFill>
                <a:effectLst/>
                <a:latin typeface="Kanit" pitchFamily="2" charset="-34"/>
                <a:cs typeface="Kanit" pitchFamily="2" charset="-34"/>
              </a:rPr>
              <a:t>profileId</a:t>
            </a:r>
            <a:r>
              <a:rPr lang="en-GB" sz="1600" b="0" i="1" dirty="0">
                <a:solidFill>
                  <a:srgbClr val="212529"/>
                </a:solidFill>
                <a:effectLst/>
                <a:latin typeface="Kanit" pitchFamily="2" charset="-34"/>
                <a:cs typeface="Kanit" pitchFamily="2" charset="-34"/>
              </a:rPr>
              <a:t>’ GUID value of the victim that uploaded the photo, rather than the ‘x’ value used in the path for replay-able photos. </a:t>
            </a:r>
            <a:br>
              <a:rPr lang="en-GB" sz="1600" b="0" i="1" dirty="0">
                <a:solidFill>
                  <a:srgbClr val="212529"/>
                </a:solidFill>
                <a:effectLst/>
                <a:latin typeface="Kanit" pitchFamily="2" charset="-34"/>
                <a:cs typeface="Kanit" pitchFamily="2" charset="-34"/>
              </a:rPr>
            </a:br>
            <a:r>
              <a:rPr lang="en-GB" sz="1600" b="0" i="1" dirty="0">
                <a:solidFill>
                  <a:srgbClr val="212529"/>
                </a:solidFill>
                <a:effectLst/>
                <a:latin typeface="Kanit" pitchFamily="2" charset="-34"/>
                <a:cs typeface="Kanit" pitchFamily="2" charset="-34"/>
              </a:rPr>
              <a:t>If their chat counterpart uploaded the ‘time-limited’ photo, we need to return to the ‘Discover profiles’ menu to locate their &lt;</a:t>
            </a:r>
            <a:r>
              <a:rPr lang="en-GB" sz="1600" b="0" i="1" dirty="0" err="1">
                <a:solidFill>
                  <a:srgbClr val="212529"/>
                </a:solidFill>
                <a:effectLst/>
                <a:latin typeface="Kanit" pitchFamily="2" charset="-34"/>
                <a:cs typeface="Kanit" pitchFamily="2" charset="-34"/>
              </a:rPr>
              <a:t>profileId</a:t>
            </a:r>
            <a:r>
              <a:rPr lang="en-GB" sz="1600" b="0" i="1" dirty="0">
                <a:solidFill>
                  <a:srgbClr val="212529"/>
                </a:solidFill>
                <a:effectLst/>
                <a:latin typeface="Kanit" pitchFamily="2" charset="-34"/>
                <a:cs typeface="Kanit" pitchFamily="2" charset="-34"/>
              </a:rPr>
              <a:t>&gt; GUID value, which is mandatory for accessing these photos.</a:t>
            </a:r>
            <a:br>
              <a:rPr lang="en-GB" sz="1600" b="0" i="1" dirty="0">
                <a:solidFill>
                  <a:srgbClr val="212529"/>
                </a:solidFill>
                <a:effectLst/>
                <a:latin typeface="Kanit" pitchFamily="2" charset="-34"/>
                <a:cs typeface="Kanit" pitchFamily="2" charset="-34"/>
              </a:rPr>
            </a:br>
            <a:endParaRPr lang="en-GB" sz="1600" b="0" i="0" dirty="0">
              <a:solidFill>
                <a:srgbClr val="212529"/>
              </a:solidFill>
              <a:effectLst/>
              <a:latin typeface="Kanit" pitchFamily="2" charset="-34"/>
              <a:cs typeface="Kanit" pitchFamily="2" charset="-34"/>
            </a:endParaRPr>
          </a:p>
        </p:txBody>
      </p:sp>
      <p:sp>
        <p:nvSpPr>
          <p:cNvPr id="7" name="Title 1">
            <a:extLst>
              <a:ext uri="{FF2B5EF4-FFF2-40B4-BE49-F238E27FC236}">
                <a16:creationId xmlns:a16="http://schemas.microsoft.com/office/drawing/2014/main" id="{99DC16E6-D5E3-619A-54A3-8C50B8029AA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9966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3129-68C0-67C0-B0C7-1E77D72E493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60BFDD3-4A30-33B0-882B-1BB39E58799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8A38622-B27B-775D-94B0-D17558A8A0FC}"/>
              </a:ext>
            </a:extLst>
          </p:cNvPr>
          <p:cNvSpPr>
            <a:spLocks noGrp="1"/>
          </p:cNvSpPr>
          <p:nvPr>
            <p:ph type="sldNum" sz="quarter" idx="11"/>
          </p:nvPr>
        </p:nvSpPr>
        <p:spPr/>
        <p:txBody>
          <a:bodyPr/>
          <a:lstStyle/>
          <a:p>
            <a:fld id="{4C012138-8E1B-0248-81B8-1431062B3210}" type="slidenum">
              <a:rPr lang="ro-RO" smtClean="0"/>
              <a:pPr/>
              <a:t>26</a:t>
            </a:fld>
            <a:endParaRPr lang="ro-RO" dirty="0"/>
          </a:p>
        </p:txBody>
      </p:sp>
      <p:pic>
        <p:nvPicPr>
          <p:cNvPr id="17424" name="Picture 16">
            <a:extLst>
              <a:ext uri="{FF2B5EF4-FFF2-40B4-BE49-F238E27FC236}">
                <a16:creationId xmlns:a16="http://schemas.microsoft.com/office/drawing/2014/main" id="{7F0C70F3-BBE2-BBD6-16CE-555E45832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BC419C9-3EBE-0CBE-0C8C-EE6ED2F20727}"/>
              </a:ext>
            </a:extLst>
          </p:cNvPr>
          <p:cNvSpPr txBox="1"/>
          <p:nvPr/>
        </p:nvSpPr>
        <p:spPr>
          <a:xfrm>
            <a:off x="483468" y="1666045"/>
            <a:ext cx="4126905"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p>
          <a:p>
            <a:pPr algn="l"/>
            <a:r>
              <a:rPr lang="en-GB" sz="1600" b="0" i="0" dirty="0">
                <a:solidFill>
                  <a:srgbClr val="212529"/>
                </a:solidFill>
                <a:effectLst/>
                <a:latin typeface="Kanit" pitchFamily="2" charset="-34"/>
                <a:cs typeface="Kanit" pitchFamily="2" charset="-34"/>
              </a:rPr>
              <a:t>1. A request will be made to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to upload the photo:</a:t>
            </a:r>
          </a:p>
        </p:txBody>
      </p:sp>
      <p:pic>
        <p:nvPicPr>
          <p:cNvPr id="4" name="Picture 3" descr="A screenshot of a computer&#10;&#10;Description automatically generated">
            <a:extLst>
              <a:ext uri="{FF2B5EF4-FFF2-40B4-BE49-F238E27FC236}">
                <a16:creationId xmlns:a16="http://schemas.microsoft.com/office/drawing/2014/main" id="{1D01F31F-1F97-3F0E-F22D-BD83D4548CF8}"/>
              </a:ext>
            </a:extLst>
          </p:cNvPr>
          <p:cNvPicPr>
            <a:picLocks noChangeAspect="1"/>
          </p:cNvPicPr>
          <p:nvPr/>
        </p:nvPicPr>
        <p:blipFill>
          <a:blip r:embed="rId4"/>
          <a:stretch>
            <a:fillRect/>
          </a:stretch>
        </p:blipFill>
        <p:spPr>
          <a:xfrm>
            <a:off x="4610373" y="1807337"/>
            <a:ext cx="7574998" cy="4544999"/>
          </a:xfrm>
          <a:prstGeom prst="rect">
            <a:avLst/>
          </a:prstGeom>
        </p:spPr>
      </p:pic>
      <p:sp>
        <p:nvSpPr>
          <p:cNvPr id="9" name="Title 1">
            <a:extLst>
              <a:ext uri="{FF2B5EF4-FFF2-40B4-BE49-F238E27FC236}">
                <a16:creationId xmlns:a16="http://schemas.microsoft.com/office/drawing/2014/main" id="{A1B286FA-C951-09AD-3B09-46D285C85170}"/>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707662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0B1B-8950-C94F-01F2-70BFEC496FB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6ECBB1B-1D91-5E81-76C7-C9B62054714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BEC3676-8508-C0E0-017C-466E338782BC}"/>
              </a:ext>
            </a:extLst>
          </p:cNvPr>
          <p:cNvSpPr>
            <a:spLocks noGrp="1"/>
          </p:cNvSpPr>
          <p:nvPr>
            <p:ph type="sldNum" sz="quarter" idx="11"/>
          </p:nvPr>
        </p:nvSpPr>
        <p:spPr/>
        <p:txBody>
          <a:bodyPr/>
          <a:lstStyle/>
          <a:p>
            <a:fld id="{4C012138-8E1B-0248-81B8-1431062B3210}" type="slidenum">
              <a:rPr lang="ro-RO" smtClean="0"/>
              <a:pPr/>
              <a:t>27</a:t>
            </a:fld>
            <a:endParaRPr lang="ro-RO" dirty="0"/>
          </a:p>
        </p:txBody>
      </p:sp>
      <p:pic>
        <p:nvPicPr>
          <p:cNvPr id="17424" name="Picture 16">
            <a:extLst>
              <a:ext uri="{FF2B5EF4-FFF2-40B4-BE49-F238E27FC236}">
                <a16:creationId xmlns:a16="http://schemas.microsoft.com/office/drawing/2014/main" id="{3D8E459B-1AA1-BB09-3477-4E0C1B86B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247BA14-4DF6-DC5C-E392-7079C658DF8C}"/>
              </a:ext>
            </a:extLst>
          </p:cNvPr>
          <p:cNvSpPr txBox="1"/>
          <p:nvPr/>
        </p:nvSpPr>
        <p:spPr>
          <a:xfrm>
            <a:off x="483468" y="1666045"/>
            <a:ext cx="4827423"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 Copying the photo from:</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cloudinary.com</a:t>
            </a:r>
            <a:r>
              <a:rPr lang="en-GB" sz="1600" b="0" i="0" dirty="0">
                <a:solidFill>
                  <a:srgbClr val="212529"/>
                </a:solidFill>
                <a:effectLst/>
                <a:latin typeface="Kanit" pitchFamily="2" charset="-34"/>
                <a:cs typeface="Kanit" pitchFamily="2" charset="-34"/>
              </a:rPr>
              <a:t>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p>
        </p:txBody>
      </p:sp>
      <p:pic>
        <p:nvPicPr>
          <p:cNvPr id="4" name="Picture 3" descr="A screenshot of a computer&#10;&#10;Description automatically generated">
            <a:extLst>
              <a:ext uri="{FF2B5EF4-FFF2-40B4-BE49-F238E27FC236}">
                <a16:creationId xmlns:a16="http://schemas.microsoft.com/office/drawing/2014/main" id="{EB8A6F4A-4EBF-6AF5-031B-52975BE28D6F}"/>
              </a:ext>
            </a:extLst>
          </p:cNvPr>
          <p:cNvPicPr>
            <a:picLocks noChangeAspect="1"/>
          </p:cNvPicPr>
          <p:nvPr/>
        </p:nvPicPr>
        <p:blipFill>
          <a:blip r:embed="rId4"/>
          <a:stretch>
            <a:fillRect/>
          </a:stretch>
        </p:blipFill>
        <p:spPr>
          <a:xfrm>
            <a:off x="5310891" y="2009263"/>
            <a:ext cx="6915978" cy="4339437"/>
          </a:xfrm>
          <a:prstGeom prst="rect">
            <a:avLst/>
          </a:prstGeom>
        </p:spPr>
      </p:pic>
      <p:sp>
        <p:nvSpPr>
          <p:cNvPr id="9" name="Title 1">
            <a:extLst>
              <a:ext uri="{FF2B5EF4-FFF2-40B4-BE49-F238E27FC236}">
                <a16:creationId xmlns:a16="http://schemas.microsoft.com/office/drawing/2014/main" id="{613BA0B3-4B65-EE56-A694-68D2AB06DEDC}"/>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18644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0472-82BD-AA28-565B-6CE3CFA425DB}"/>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14E3E96-F90E-B4BC-D343-522315D520FE}"/>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EBEB3BEA-219F-0AF9-90A2-5A6A60E6012F}"/>
              </a:ext>
            </a:extLst>
          </p:cNvPr>
          <p:cNvSpPr>
            <a:spLocks noGrp="1"/>
          </p:cNvSpPr>
          <p:nvPr>
            <p:ph type="sldNum" sz="quarter" idx="11"/>
          </p:nvPr>
        </p:nvSpPr>
        <p:spPr/>
        <p:txBody>
          <a:bodyPr/>
          <a:lstStyle/>
          <a:p>
            <a:fld id="{4C012138-8E1B-0248-81B8-1431062B3210}" type="slidenum">
              <a:rPr lang="ro-RO" smtClean="0"/>
              <a:pPr/>
              <a:t>28</a:t>
            </a:fld>
            <a:endParaRPr lang="ro-RO" dirty="0"/>
          </a:p>
        </p:txBody>
      </p:sp>
      <p:pic>
        <p:nvPicPr>
          <p:cNvPr id="17424" name="Picture 16">
            <a:extLst>
              <a:ext uri="{FF2B5EF4-FFF2-40B4-BE49-F238E27FC236}">
                <a16:creationId xmlns:a16="http://schemas.microsoft.com/office/drawing/2014/main" id="{CF672668-1D06-425B-3F9A-01514B1A3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D9FF12C-7D26-5C45-E04E-89673A9E3CEA}"/>
              </a:ext>
            </a:extLst>
          </p:cNvPr>
          <p:cNvSpPr txBox="1"/>
          <p:nvPr/>
        </p:nvSpPr>
        <p:spPr>
          <a:xfrm>
            <a:off x="483469" y="1666045"/>
            <a:ext cx="3682131" cy="255454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3.Then, if we read again the chat using the previous vulnerability ‘Read other people’s messages’, we can find the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to use in order to get the photo:</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38870B5B-07D6-E01D-FA7F-9E16E5751672}"/>
              </a:ext>
            </a:extLst>
          </p:cNvPr>
          <p:cNvPicPr>
            <a:picLocks noChangeAspect="1"/>
          </p:cNvPicPr>
          <p:nvPr/>
        </p:nvPicPr>
        <p:blipFill>
          <a:blip r:embed="rId4"/>
          <a:stretch>
            <a:fillRect/>
          </a:stretch>
        </p:blipFill>
        <p:spPr>
          <a:xfrm>
            <a:off x="4165600" y="1678702"/>
            <a:ext cx="8026400" cy="4646863"/>
          </a:xfrm>
          <a:prstGeom prst="rect">
            <a:avLst/>
          </a:prstGeom>
        </p:spPr>
      </p:pic>
      <p:sp>
        <p:nvSpPr>
          <p:cNvPr id="9" name="Title 1">
            <a:extLst>
              <a:ext uri="{FF2B5EF4-FFF2-40B4-BE49-F238E27FC236}">
                <a16:creationId xmlns:a16="http://schemas.microsoft.com/office/drawing/2014/main" id="{30BE0010-39D5-D6A8-49A1-DF2B7AF5CFAB}"/>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7584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A231-6C77-AF68-17F9-0527CD1DC24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C48867C-B9E0-61E6-44C9-CC54B1CF1389}"/>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71B1223-CE6F-D5D1-1581-9D3C84F14612}"/>
              </a:ext>
            </a:extLst>
          </p:cNvPr>
          <p:cNvSpPr>
            <a:spLocks noGrp="1"/>
          </p:cNvSpPr>
          <p:nvPr>
            <p:ph type="sldNum" sz="quarter" idx="11"/>
          </p:nvPr>
        </p:nvSpPr>
        <p:spPr/>
        <p:txBody>
          <a:bodyPr/>
          <a:lstStyle/>
          <a:p>
            <a:fld id="{4C012138-8E1B-0248-81B8-1431062B3210}" type="slidenum">
              <a:rPr lang="ro-RO" smtClean="0"/>
              <a:pPr/>
              <a:t>29</a:t>
            </a:fld>
            <a:endParaRPr lang="ro-RO" dirty="0"/>
          </a:p>
        </p:txBody>
      </p:sp>
      <p:pic>
        <p:nvPicPr>
          <p:cNvPr id="17424" name="Picture 16">
            <a:extLst>
              <a:ext uri="{FF2B5EF4-FFF2-40B4-BE49-F238E27FC236}">
                <a16:creationId xmlns:a16="http://schemas.microsoft.com/office/drawing/2014/main" id="{D6DC9E4C-7FA1-5F88-E36C-4CB41C96B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570251D-45CE-91B5-E4D8-D45AAEBEA129}"/>
              </a:ext>
            </a:extLst>
          </p:cNvPr>
          <p:cNvSpPr txBox="1"/>
          <p:nvPr/>
        </p:nvSpPr>
        <p:spPr>
          <a:xfrm>
            <a:off x="483468" y="1666045"/>
            <a:ext cx="6175749" cy="378565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4.To retrieve the image, we will need the ‘</a:t>
            </a:r>
            <a:r>
              <a:rPr lang="en-GB" sz="1600" b="0" i="0" u="sng"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guid of our victim that uploaded the photo, which we already have from the ‘Discover Profile’ menu when we have chosen this target victim.</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Thus, the 2 </a:t>
            </a:r>
            <a:r>
              <a:rPr lang="en-GB" sz="1600" b="0" i="0" dirty="0" err="1">
                <a:solidFill>
                  <a:srgbClr val="212529"/>
                </a:solidFill>
                <a:effectLst/>
                <a:latin typeface="Kanit" pitchFamily="2" charset="-34"/>
                <a:cs typeface="Kanit" pitchFamily="2" charset="-34"/>
              </a:rPr>
              <a:t>urls</a:t>
            </a:r>
            <a:r>
              <a:rPr lang="en-GB" sz="1600" b="0" i="0" dirty="0">
                <a:solidFill>
                  <a:srgbClr val="212529"/>
                </a:solidFill>
                <a:effectLst/>
                <a:latin typeface="Kanit" pitchFamily="2" charset="-34"/>
                <a:cs typeface="Kanit" pitchFamily="2" charset="-34"/>
              </a:rPr>
              <a:t> to get the photo </a:t>
            </a:r>
            <a:r>
              <a:rPr lang="en-GB" sz="1600" b="0" i="0" u="sng" dirty="0">
                <a:solidFill>
                  <a:srgbClr val="212529"/>
                </a:solidFill>
                <a:effectLst/>
                <a:latin typeface="Kanit" pitchFamily="2" charset="-34"/>
                <a:cs typeface="Kanit" pitchFamily="2" charset="-34"/>
              </a:rPr>
              <a:t>authenticated</a:t>
            </a:r>
            <a:r>
              <a:rPr lang="en-GB" sz="1600" b="0" i="0" dirty="0">
                <a:solidFill>
                  <a:srgbClr val="212529"/>
                </a:solidFill>
                <a:effectLst/>
                <a:latin typeface="Kanit" pitchFamily="2" charset="-34"/>
                <a:cs typeface="Kanit" pitchFamily="2" charset="-34"/>
              </a:rPr>
              <a:t> are: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cdn</a:t>
            </a:r>
            <a:r>
              <a:rPr lang="en-GB" sz="1600" b="0" i="0" dirty="0">
                <a:solidFill>
                  <a:srgbClr val="212529"/>
                </a:solidFill>
                <a:effectLst/>
                <a:latin typeface="Kanit" pitchFamily="2" charset="-34"/>
                <a:cs typeface="Kanit" pitchFamily="2" charset="-34"/>
              </a:rPr>
              <a:t>/chat-attachment/&lt;</a:t>
            </a:r>
            <a:r>
              <a:rPr lang="en-GB" sz="1600" b="1" i="0" dirty="0" err="1">
                <a:solidFill>
                  <a:srgbClr val="212529"/>
                </a:solidFill>
                <a:effectLst/>
                <a:latin typeface="Kanit" pitchFamily="2" charset="-34"/>
                <a:cs typeface="Kanit" pitchFamily="2" charset="-34"/>
              </a:rPr>
              <a:t>receiver’s_profileId</a:t>
            </a:r>
            <a:r>
              <a:rPr lang="en-GB" sz="1600" b="0" i="0" dirty="0">
                <a:solidFill>
                  <a:srgbClr val="212529"/>
                </a:solidFill>
                <a:effectLst/>
                <a:latin typeface="Kanit" pitchFamily="2" charset="-34"/>
                <a:cs typeface="Kanit" pitchFamily="2" charset="-34"/>
              </a:rPr>
              <a:t>&gt;/971a0d2f-f50c-45fc-8a37-4d9002f71e49 . However, 5-15 seconds after accessing this endpoint, the photo at this endpoint will be </a:t>
            </a:r>
            <a:r>
              <a:rPr lang="en-GB" sz="1600" b="0" i="0" u="sng" dirty="0">
                <a:solidFill>
                  <a:srgbClr val="212529"/>
                </a:solidFill>
                <a:effectLst/>
                <a:latin typeface="Kanit" pitchFamily="2" charset="-34"/>
                <a:cs typeface="Kanit" pitchFamily="2" charset="-34"/>
              </a:rPr>
              <a:t>deleted</a:t>
            </a:r>
            <a:r>
              <a:rPr lang="en-GB" sz="1600" b="0" i="0" dirty="0">
                <a:solidFill>
                  <a:srgbClr val="212529"/>
                </a:solidFill>
                <a:effectLst/>
                <a:latin typeface="Kanit" pitchFamily="2" charset="-34"/>
                <a:cs typeface="Kanit" pitchFamily="2" charset="-34"/>
              </a:rPr>
              <a:t> . You must access it before the receiver.</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cdn</a:t>
            </a:r>
            <a:r>
              <a:rPr lang="en-GB" sz="1600" b="0" i="0" dirty="0">
                <a:solidFill>
                  <a:srgbClr val="212529"/>
                </a:solidFill>
                <a:effectLst/>
                <a:latin typeface="Kanit" pitchFamily="2" charset="-34"/>
                <a:cs typeface="Kanit" pitchFamily="2" charset="-34"/>
              </a:rPr>
              <a:t>/chat-attachment/&lt;</a:t>
            </a:r>
            <a:r>
              <a:rPr lang="en-GB" sz="1600" b="1" i="0" dirty="0" err="1">
                <a:solidFill>
                  <a:srgbClr val="212529"/>
                </a:solidFill>
                <a:effectLst/>
                <a:latin typeface="Kanit" pitchFamily="2" charset="-34"/>
                <a:cs typeface="Kanit" pitchFamily="2" charset="-34"/>
              </a:rPr>
              <a:t>victim’s_profileId</a:t>
            </a:r>
            <a:r>
              <a:rPr lang="en-GB" sz="1600" b="0" i="0" dirty="0">
                <a:solidFill>
                  <a:srgbClr val="212529"/>
                </a:solidFill>
                <a:effectLst/>
                <a:latin typeface="Kanit" pitchFamily="2" charset="-34"/>
                <a:cs typeface="Kanit" pitchFamily="2" charset="-34"/>
              </a:rPr>
              <a:t>&gt;/971a0d2f-f50c-45fc-8a37-4d9002f71e49 . This will always return the photo to </a:t>
            </a:r>
            <a:r>
              <a:rPr lang="en-GB" sz="1600" b="0" i="0" u="sng" dirty="0">
                <a:solidFill>
                  <a:srgbClr val="212529"/>
                </a:solidFill>
                <a:effectLst/>
                <a:latin typeface="Kanit" pitchFamily="2" charset="-34"/>
                <a:cs typeface="Kanit" pitchFamily="2" charset="-34"/>
              </a:rPr>
              <a:t>authenticated</a:t>
            </a:r>
            <a:r>
              <a:rPr lang="en-GB" sz="1600" b="0" i="0" dirty="0">
                <a:solidFill>
                  <a:srgbClr val="212529"/>
                </a:solidFill>
                <a:effectLst/>
                <a:latin typeface="Kanit" pitchFamily="2" charset="-34"/>
                <a:cs typeface="Kanit" pitchFamily="2" charset="-34"/>
              </a:rPr>
              <a:t> users.</a:t>
            </a:r>
          </a:p>
        </p:txBody>
      </p:sp>
      <p:pic>
        <p:nvPicPr>
          <p:cNvPr id="8" name="Picture 7" descr="A screenshot of a computer&#10;&#10;Description automatically generated">
            <a:extLst>
              <a:ext uri="{FF2B5EF4-FFF2-40B4-BE49-F238E27FC236}">
                <a16:creationId xmlns:a16="http://schemas.microsoft.com/office/drawing/2014/main" id="{D281DB3F-621B-133F-FDF7-3D25AB89B667}"/>
              </a:ext>
            </a:extLst>
          </p:cNvPr>
          <p:cNvPicPr>
            <a:picLocks noChangeAspect="1"/>
          </p:cNvPicPr>
          <p:nvPr/>
        </p:nvPicPr>
        <p:blipFill>
          <a:blip r:embed="rId4"/>
          <a:stretch>
            <a:fillRect/>
          </a:stretch>
        </p:blipFill>
        <p:spPr>
          <a:xfrm>
            <a:off x="6659218" y="1320790"/>
            <a:ext cx="5532782" cy="1193345"/>
          </a:xfrm>
          <a:prstGeom prst="rect">
            <a:avLst/>
          </a:prstGeom>
        </p:spPr>
      </p:pic>
      <p:pic>
        <p:nvPicPr>
          <p:cNvPr id="14" name="Picture 13">
            <a:extLst>
              <a:ext uri="{FF2B5EF4-FFF2-40B4-BE49-F238E27FC236}">
                <a16:creationId xmlns:a16="http://schemas.microsoft.com/office/drawing/2014/main" id="{D5B20DBD-35F5-659D-8D4D-AFEB8D901DA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52686" y="2422303"/>
            <a:ext cx="1842594" cy="3998022"/>
          </a:xfrm>
          <a:prstGeom prst="rect">
            <a:avLst/>
          </a:prstGeom>
        </p:spPr>
      </p:pic>
      <p:sp>
        <p:nvSpPr>
          <p:cNvPr id="15" name="TextBox 14">
            <a:extLst>
              <a:ext uri="{FF2B5EF4-FFF2-40B4-BE49-F238E27FC236}">
                <a16:creationId xmlns:a16="http://schemas.microsoft.com/office/drawing/2014/main" id="{1DE24D87-15C4-5EFE-2D43-E62D141B291A}"/>
              </a:ext>
            </a:extLst>
          </p:cNvPr>
          <p:cNvSpPr txBox="1"/>
          <p:nvPr/>
        </p:nvSpPr>
        <p:spPr>
          <a:xfrm>
            <a:off x="6277725" y="6357031"/>
            <a:ext cx="2924962" cy="892552"/>
          </a:xfrm>
          <a:prstGeom prst="rect">
            <a:avLst/>
          </a:prstGeom>
          <a:noFill/>
        </p:spPr>
        <p:txBody>
          <a:bodyPr wrap="square">
            <a:spAutoFit/>
          </a:bodyPr>
          <a:lstStyle/>
          <a:p>
            <a:pPr algn="l"/>
            <a:r>
              <a:rPr lang="en-GB" sz="1000" b="0" i="0" dirty="0">
                <a:solidFill>
                  <a:srgbClr val="212529"/>
                </a:solidFill>
                <a:effectLst/>
                <a:latin typeface="Kanit" pitchFamily="2" charset="-34"/>
                <a:cs typeface="Kanit" pitchFamily="2" charset="-34"/>
              </a:rPr>
              <a:t>The view in the Android app after the sender accessed his time-limited photo: ‘Photo expired’, and is not shown anymore in the app.</a:t>
            </a:r>
          </a:p>
          <a:p>
            <a:pPr algn="l"/>
            <a:br>
              <a:rPr lang="en-GB" sz="1100" b="0" i="0" dirty="0">
                <a:solidFill>
                  <a:srgbClr val="212529"/>
                </a:solidFill>
                <a:effectLst/>
                <a:latin typeface="Kanit" pitchFamily="2" charset="-34"/>
                <a:cs typeface="Kanit" pitchFamily="2" charset="-34"/>
              </a:rPr>
            </a:br>
            <a:endParaRPr lang="en-GB" sz="1100" b="0" i="0" dirty="0">
              <a:solidFill>
                <a:srgbClr val="212529"/>
              </a:solidFill>
              <a:effectLst/>
              <a:latin typeface="Kanit" pitchFamily="2" charset="-34"/>
              <a:cs typeface="Kanit" pitchFamily="2" charset="-34"/>
            </a:endParaRPr>
          </a:p>
        </p:txBody>
      </p:sp>
      <p:sp>
        <p:nvSpPr>
          <p:cNvPr id="16" name="TextBox 15">
            <a:extLst>
              <a:ext uri="{FF2B5EF4-FFF2-40B4-BE49-F238E27FC236}">
                <a16:creationId xmlns:a16="http://schemas.microsoft.com/office/drawing/2014/main" id="{E29A4A30-BCA7-9E64-4EDE-826B82CBB707}"/>
              </a:ext>
            </a:extLst>
          </p:cNvPr>
          <p:cNvSpPr txBox="1"/>
          <p:nvPr/>
        </p:nvSpPr>
        <p:spPr>
          <a:xfrm>
            <a:off x="9152688" y="6401785"/>
            <a:ext cx="2924961" cy="1046440"/>
          </a:xfrm>
          <a:prstGeom prst="rect">
            <a:avLst/>
          </a:prstGeom>
          <a:noFill/>
        </p:spPr>
        <p:txBody>
          <a:bodyPr wrap="square">
            <a:spAutoFit/>
          </a:bodyPr>
          <a:lstStyle/>
          <a:p>
            <a:pPr algn="l"/>
            <a:r>
              <a:rPr lang="en-GB" sz="1000" b="0" i="0" dirty="0">
                <a:solidFill>
                  <a:srgbClr val="212529"/>
                </a:solidFill>
                <a:effectLst/>
                <a:latin typeface="Kanit" pitchFamily="2" charset="-34"/>
                <a:cs typeface="Kanit" pitchFamily="2" charset="-34"/>
              </a:rPr>
              <a:t>The view in the iOS app after the sender accessed his time-limited photo at the top: ‘Tap to view’, and is still shown in the app.</a:t>
            </a:r>
          </a:p>
          <a:p>
            <a:br>
              <a:rPr lang="en-GB" sz="1000" dirty="0"/>
            </a:br>
            <a:br>
              <a:rPr lang="en-GB" sz="1100" b="0" i="0" dirty="0">
                <a:solidFill>
                  <a:srgbClr val="212529"/>
                </a:solidFill>
                <a:effectLst/>
                <a:latin typeface="Kanit" pitchFamily="2" charset="-34"/>
                <a:cs typeface="Kanit" pitchFamily="2" charset="-34"/>
              </a:rPr>
            </a:br>
            <a:endParaRPr lang="en-GB" sz="1100" b="0" i="0" dirty="0">
              <a:solidFill>
                <a:srgbClr val="212529"/>
              </a:solidFill>
              <a:effectLst/>
              <a:latin typeface="Kanit" pitchFamily="2" charset="-34"/>
              <a:cs typeface="Kanit" pitchFamily="2" charset="-34"/>
            </a:endParaRPr>
          </a:p>
        </p:txBody>
      </p:sp>
      <p:pic>
        <p:nvPicPr>
          <p:cNvPr id="4" name="Picture 3" descr="A screenshot of a phone&#10;&#10;Description automatically generated">
            <a:extLst>
              <a:ext uri="{FF2B5EF4-FFF2-40B4-BE49-F238E27FC236}">
                <a16:creationId xmlns:a16="http://schemas.microsoft.com/office/drawing/2014/main" id="{1EC90C7E-2D7A-B385-5083-C27E57225320}"/>
              </a:ext>
            </a:extLst>
          </p:cNvPr>
          <p:cNvPicPr>
            <a:picLocks noChangeAspect="1"/>
          </p:cNvPicPr>
          <p:nvPr/>
        </p:nvPicPr>
        <p:blipFill>
          <a:blip r:embed="rId6"/>
          <a:stretch>
            <a:fillRect/>
          </a:stretch>
        </p:blipFill>
        <p:spPr>
          <a:xfrm>
            <a:off x="7160136" y="2405055"/>
            <a:ext cx="1827972" cy="3998021"/>
          </a:xfrm>
          <a:prstGeom prst="rect">
            <a:avLst/>
          </a:prstGeom>
        </p:spPr>
      </p:pic>
      <p:sp>
        <p:nvSpPr>
          <p:cNvPr id="11" name="Title 1">
            <a:extLst>
              <a:ext uri="{FF2B5EF4-FFF2-40B4-BE49-F238E27FC236}">
                <a16:creationId xmlns:a16="http://schemas.microsoft.com/office/drawing/2014/main" id="{D23B9F77-F8D3-58A7-ADEC-27EF3CB6E3CC}"/>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05155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41B-336E-2342-8465-648FE6792BF7}"/>
              </a:ext>
            </a:extLst>
          </p:cNvPr>
          <p:cNvSpPr>
            <a:spLocks noGrp="1"/>
          </p:cNvSpPr>
          <p:nvPr>
            <p:ph type="title"/>
          </p:nvPr>
        </p:nvSpPr>
        <p:spPr/>
        <p:txBody>
          <a:bodyPr/>
          <a:lstStyle/>
          <a:p>
            <a:r>
              <a:rPr lang="en-US" dirty="0" err="1"/>
              <a:t>WhAT</a:t>
            </a:r>
            <a:r>
              <a:rPr lang="en-US" dirty="0"/>
              <a:t> is this TALK About?</a:t>
            </a:r>
            <a:endParaRPr lang="ro-RO" dirty="0"/>
          </a:p>
        </p:txBody>
      </p:sp>
    </p:spTree>
    <p:extLst>
      <p:ext uri="{BB962C8B-B14F-4D97-AF65-F5344CB8AC3E}">
        <p14:creationId xmlns:p14="http://schemas.microsoft.com/office/powerpoint/2010/main" val="41766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466FA-FEFD-A788-D48B-A26F02683B6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3D53720-4B6A-F0B4-71C8-CED79EEBFB0A}"/>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F211131-4D38-0FB4-F0A2-5E6111821E68}"/>
              </a:ext>
            </a:extLst>
          </p:cNvPr>
          <p:cNvSpPr>
            <a:spLocks noGrp="1"/>
          </p:cNvSpPr>
          <p:nvPr>
            <p:ph type="sldNum" sz="quarter" idx="11"/>
          </p:nvPr>
        </p:nvSpPr>
        <p:spPr/>
        <p:txBody>
          <a:bodyPr/>
          <a:lstStyle/>
          <a:p>
            <a:fld id="{4C012138-8E1B-0248-81B8-1431062B3210}" type="slidenum">
              <a:rPr lang="ro-RO" smtClean="0"/>
              <a:pPr/>
              <a:t>30</a:t>
            </a:fld>
            <a:endParaRPr lang="ro-RO" dirty="0"/>
          </a:p>
        </p:txBody>
      </p:sp>
      <p:pic>
        <p:nvPicPr>
          <p:cNvPr id="17424" name="Picture 16">
            <a:extLst>
              <a:ext uri="{FF2B5EF4-FFF2-40B4-BE49-F238E27FC236}">
                <a16:creationId xmlns:a16="http://schemas.microsoft.com/office/drawing/2014/main" id="{CB5BB340-0190-4A4D-76A5-CD93FD3E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2ABF67F-0EBF-392B-9D2C-AF91F1C562C3}"/>
              </a:ext>
            </a:extLst>
          </p:cNvPr>
          <p:cNvSpPr txBox="1"/>
          <p:nvPr/>
        </p:nvSpPr>
        <p:spPr>
          <a:xfrm>
            <a:off x="483468" y="1666045"/>
            <a:ext cx="10976349"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5. We can use the following endpoint:</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hlinkClick r:id="rId4"/>
              </a:rPr>
              <a:t>https://</a:t>
            </a:r>
            <a:r>
              <a:rPr lang="en-GB" sz="1600" b="0" i="0" dirty="0" err="1">
                <a:solidFill>
                  <a:srgbClr val="212529"/>
                </a:solidFill>
                <a:effectLst/>
                <a:latin typeface="Kanit" pitchFamily="2" charset="-34"/>
                <a:cs typeface="Kanit" pitchFamily="2" charset="-34"/>
                <a:hlinkClick r:id="rId4"/>
              </a:rPr>
              <a:t>core.api.feeld.co</a:t>
            </a:r>
            <a:r>
              <a:rPr lang="en-GB" sz="1600" b="1" i="0" dirty="0">
                <a:solidFill>
                  <a:srgbClr val="212529"/>
                </a:solidFill>
                <a:effectLst/>
                <a:latin typeface="Kanit" pitchFamily="2" charset="-34"/>
                <a:cs typeface="Kanit" pitchFamily="2" charset="-34"/>
                <a:hlinkClick r:id="rId4"/>
              </a:rPr>
              <a:t>/v1/</a:t>
            </a:r>
            <a:r>
              <a:rPr lang="en-GB" sz="1600" b="0" i="0" dirty="0" err="1">
                <a:solidFill>
                  <a:srgbClr val="212529"/>
                </a:solidFill>
                <a:effectLst/>
                <a:latin typeface="Kanit" pitchFamily="2" charset="-34"/>
                <a:cs typeface="Kanit" pitchFamily="2" charset="-34"/>
                <a:hlinkClick r:id="rId4"/>
              </a:rPr>
              <a:t>cdn</a:t>
            </a:r>
            <a:r>
              <a:rPr lang="en-GB" sz="1600" b="0" i="0" dirty="0">
                <a:solidFill>
                  <a:srgbClr val="212529"/>
                </a:solidFill>
                <a:effectLst/>
                <a:latin typeface="Kanit" pitchFamily="2" charset="-34"/>
                <a:cs typeface="Kanit" pitchFamily="2" charset="-34"/>
                <a:hlinkClick r:id="rId4"/>
              </a:rPr>
              <a:t>/chat-attachment/&lt;</a:t>
            </a:r>
            <a:r>
              <a:rPr lang="en-GB" sz="1600" b="0" i="0" dirty="0" err="1">
                <a:solidFill>
                  <a:srgbClr val="212529"/>
                </a:solidFill>
                <a:effectLst/>
                <a:latin typeface="Kanit" pitchFamily="2" charset="-34"/>
                <a:cs typeface="Kanit" pitchFamily="2" charset="-34"/>
                <a:hlinkClick r:id="rId4"/>
              </a:rPr>
              <a:t>victim’s_profileId</a:t>
            </a:r>
            <a:r>
              <a:rPr lang="en-GB" sz="1600" b="0" i="0" dirty="0">
                <a:solidFill>
                  <a:srgbClr val="212529"/>
                </a:solidFill>
                <a:effectLst/>
                <a:latin typeface="Kanit" pitchFamily="2" charset="-34"/>
                <a:cs typeface="Kanit" pitchFamily="2" charset="-34"/>
                <a:hlinkClick r:id="rId4"/>
              </a:rPr>
              <a:t>&gt;/971a0d2f-f50c-45fc-8a37-4d9002f71e49</a:t>
            </a:r>
            <a:r>
              <a:rPr lang="en-GB" sz="1600" b="0" i="0" dirty="0">
                <a:solidFill>
                  <a:srgbClr val="212529"/>
                </a:solidFill>
                <a:effectLst/>
                <a:latin typeface="Kanit" pitchFamily="2" charset="-34"/>
                <a:cs typeface="Kanit" pitchFamily="2" charset="-34"/>
              </a:rPr>
              <a:t> which will return a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with the photo stored on </a:t>
            </a:r>
            <a:r>
              <a:rPr lang="en-GB" sz="1600" b="0" i="0" dirty="0" err="1">
                <a:solidFill>
                  <a:srgbClr val="212529"/>
                </a:solidFill>
                <a:effectLst/>
                <a:latin typeface="Kanit" pitchFamily="2" charset="-34"/>
                <a:cs typeface="Kanit" pitchFamily="2" charset="-34"/>
              </a:rPr>
              <a:t>res.cloudinary.com</a:t>
            </a:r>
            <a:r>
              <a:rPr lang="en-GB" sz="1600" b="0" i="0" dirty="0">
                <a:solidFill>
                  <a:srgbClr val="212529"/>
                </a:solidFill>
                <a:effectLst/>
                <a:latin typeface="Kanit" pitchFamily="2" charset="-34"/>
                <a:cs typeface="Kanit" pitchFamily="2" charset="-34"/>
              </a:rPr>
              <a:t> .</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46AD7FB4-DC6E-9F65-C832-491E8C263A4B}"/>
              </a:ext>
            </a:extLst>
          </p:cNvPr>
          <p:cNvPicPr>
            <a:picLocks noChangeAspect="1"/>
          </p:cNvPicPr>
          <p:nvPr/>
        </p:nvPicPr>
        <p:blipFill>
          <a:blip r:embed="rId5"/>
          <a:stretch>
            <a:fillRect/>
          </a:stretch>
        </p:blipFill>
        <p:spPr>
          <a:xfrm>
            <a:off x="4261621" y="4161311"/>
            <a:ext cx="7930379" cy="2092739"/>
          </a:xfrm>
          <a:prstGeom prst="rect">
            <a:avLst/>
          </a:prstGeom>
        </p:spPr>
      </p:pic>
      <p:sp>
        <p:nvSpPr>
          <p:cNvPr id="8" name="Title 1">
            <a:extLst>
              <a:ext uri="{FF2B5EF4-FFF2-40B4-BE49-F238E27FC236}">
                <a16:creationId xmlns:a16="http://schemas.microsoft.com/office/drawing/2014/main" id="{C66B06D3-64E3-7374-3FBA-DC5FF1E05E5B}"/>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792507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FE00-B74C-D745-C05C-CB195C4C628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FC4ED75-0AB6-4E38-BF04-13E2F1932A9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4C96D27-14A4-D919-1FA6-DBAD9448E6DC}"/>
              </a:ext>
            </a:extLst>
          </p:cNvPr>
          <p:cNvSpPr>
            <a:spLocks noGrp="1"/>
          </p:cNvSpPr>
          <p:nvPr>
            <p:ph type="sldNum" sz="quarter" idx="11"/>
          </p:nvPr>
        </p:nvSpPr>
        <p:spPr/>
        <p:txBody>
          <a:bodyPr/>
          <a:lstStyle/>
          <a:p>
            <a:fld id="{4C012138-8E1B-0248-81B8-1431062B3210}" type="slidenum">
              <a:rPr lang="ro-RO" smtClean="0"/>
              <a:pPr/>
              <a:t>31</a:t>
            </a:fld>
            <a:endParaRPr lang="ro-RO" dirty="0"/>
          </a:p>
        </p:txBody>
      </p:sp>
      <p:pic>
        <p:nvPicPr>
          <p:cNvPr id="17424" name="Picture 16">
            <a:extLst>
              <a:ext uri="{FF2B5EF4-FFF2-40B4-BE49-F238E27FC236}">
                <a16:creationId xmlns:a16="http://schemas.microsoft.com/office/drawing/2014/main" id="{5E131902-6BED-6D72-5A56-D8243E297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7CA3E2C-7054-34E5-DB27-3D54B3519FFD}"/>
              </a:ext>
            </a:extLst>
          </p:cNvPr>
          <p:cNvSpPr txBox="1"/>
          <p:nvPr/>
        </p:nvSpPr>
        <p:spPr>
          <a:xfrm>
            <a:off x="483468" y="1666045"/>
            <a:ext cx="10230915"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6. The returned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for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access is:</a:t>
            </a:r>
            <a:br>
              <a:rPr lang="en-GB" sz="1600" dirty="0"/>
            </a:br>
            <a:r>
              <a:rPr lang="en-GB" sz="1600" b="0" i="0" u="none" strike="noStrike" dirty="0">
                <a:solidFill>
                  <a:srgbClr val="5F4776"/>
                </a:solidFill>
                <a:effectLst/>
                <a:latin typeface="Kanit" pitchFamily="2" charset="-34"/>
                <a:cs typeface="Kanit" pitchFamily="2" charset="-34"/>
                <a:hlinkClick r:id="rId4"/>
              </a:rPr>
              <a:t>https://res.cloudinary.com/threender/image/upload/s–7tD2qatw–/540068ee-b41a-431f-b0e9-b7522fefbd5a</a:t>
            </a:r>
            <a:r>
              <a:rPr lang="en-GB" sz="1600" b="0" i="0" dirty="0">
                <a:solidFill>
                  <a:srgbClr val="212529"/>
                </a:solidFill>
                <a:effectLst/>
                <a:latin typeface="Kanit" pitchFamily="2" charset="-34"/>
                <a:cs typeface="Kanit" pitchFamily="2" charset="-34"/>
              </a:rPr>
              <a:t> </a:t>
            </a:r>
            <a:br>
              <a:rPr lang="en-GB" sz="1600" dirty="0"/>
            </a:br>
            <a:r>
              <a:rPr lang="en-GB" sz="1600" b="0" i="0" dirty="0">
                <a:solidFill>
                  <a:srgbClr val="212529"/>
                </a:solidFill>
                <a:effectLst/>
                <a:latin typeface="Kanit" pitchFamily="2" charset="-34"/>
                <a:cs typeface="Kanit" pitchFamily="2" charset="-34"/>
              </a:rPr>
              <a:t>The only thing random in the above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in case you want to brute-force it, are the 8 characters ‘7tD2qatw‘.</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window with a sign and a bus&#10;&#10;Description automatically generated">
            <a:extLst>
              <a:ext uri="{FF2B5EF4-FFF2-40B4-BE49-F238E27FC236}">
                <a16:creationId xmlns:a16="http://schemas.microsoft.com/office/drawing/2014/main" id="{A27BA06C-EF2A-92B2-9A3A-ED773F835A7F}"/>
              </a:ext>
            </a:extLst>
          </p:cNvPr>
          <p:cNvPicPr>
            <a:picLocks noChangeAspect="1"/>
          </p:cNvPicPr>
          <p:nvPr/>
        </p:nvPicPr>
        <p:blipFill>
          <a:blip r:embed="rId5"/>
          <a:stretch>
            <a:fillRect/>
          </a:stretch>
        </p:blipFill>
        <p:spPr>
          <a:xfrm>
            <a:off x="6321287" y="2886635"/>
            <a:ext cx="5870713" cy="3971365"/>
          </a:xfrm>
          <a:prstGeom prst="rect">
            <a:avLst/>
          </a:prstGeom>
        </p:spPr>
      </p:pic>
      <p:sp>
        <p:nvSpPr>
          <p:cNvPr id="8" name="Title 1">
            <a:extLst>
              <a:ext uri="{FF2B5EF4-FFF2-40B4-BE49-F238E27FC236}">
                <a16:creationId xmlns:a16="http://schemas.microsoft.com/office/drawing/2014/main" id="{C8C21E02-B469-52F0-977E-2352066BFD5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330800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822A-9AA8-E24B-5126-97023D2B4E1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21C79E3-6800-EE95-82F7-A140922562C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719534A-8113-D41D-6485-298F78E38503}"/>
              </a:ext>
            </a:extLst>
          </p:cNvPr>
          <p:cNvSpPr>
            <a:spLocks noGrp="1"/>
          </p:cNvSpPr>
          <p:nvPr>
            <p:ph type="sldNum" sz="quarter" idx="11"/>
          </p:nvPr>
        </p:nvSpPr>
        <p:spPr/>
        <p:txBody>
          <a:bodyPr/>
          <a:lstStyle/>
          <a:p>
            <a:fld id="{4C012138-8E1B-0248-81B8-1431062B3210}" type="slidenum">
              <a:rPr lang="ro-RO" smtClean="0"/>
              <a:pPr/>
              <a:t>32</a:t>
            </a:fld>
            <a:endParaRPr lang="ro-RO" dirty="0"/>
          </a:p>
        </p:txBody>
      </p:sp>
      <p:pic>
        <p:nvPicPr>
          <p:cNvPr id="17424" name="Picture 16">
            <a:extLst>
              <a:ext uri="{FF2B5EF4-FFF2-40B4-BE49-F238E27FC236}">
                <a16:creationId xmlns:a16="http://schemas.microsoft.com/office/drawing/2014/main" id="{647AB19C-A9C9-B317-1CB4-0B787F78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A4482A1-DCC4-7409-C53E-A839A05D5B70}"/>
              </a:ext>
            </a:extLst>
          </p:cNvPr>
          <p:cNvSpPr txBox="1"/>
          <p:nvPr/>
        </p:nvSpPr>
        <p:spPr>
          <a:xfrm>
            <a:off x="483467" y="1666045"/>
            <a:ext cx="4597819"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1.Pick a chat, select ‘upload video’ option, record a video and submit it in the chat.</a:t>
            </a:r>
            <a:br>
              <a:rPr lang="en-GB" sz="1600" dirty="0"/>
            </a:br>
            <a:r>
              <a:rPr lang="en-GB" sz="1600" b="0" i="0" dirty="0">
                <a:solidFill>
                  <a:srgbClr val="212529"/>
                </a:solidFill>
                <a:effectLst/>
                <a:latin typeface="Kanit" pitchFamily="2" charset="-34"/>
                <a:cs typeface="Kanit" pitchFamily="2" charset="-34"/>
              </a:rPr>
              <a:t>The below requests will be made.</a:t>
            </a:r>
            <a:br>
              <a:rPr lang="en-GB" sz="1600" dirty="0"/>
            </a:br>
            <a:r>
              <a:rPr lang="en-GB" sz="1600" b="0" i="0" dirty="0">
                <a:solidFill>
                  <a:srgbClr val="212529"/>
                </a:solidFill>
                <a:effectLst/>
                <a:latin typeface="Kanit" pitchFamily="2" charset="-34"/>
                <a:cs typeface="Kanit" pitchFamily="2" charset="-34"/>
              </a:rPr>
              <a:t>The video will be uploaded to: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 </a:t>
            </a:r>
            <a:r>
              <a:rPr lang="en-GB" sz="1600" b="0" i="0" u="none" strike="noStrike" dirty="0">
                <a:solidFill>
                  <a:srgbClr val="5F4776"/>
                </a:solidFill>
                <a:effectLst/>
                <a:latin typeface="Kanit" pitchFamily="2" charset="-34"/>
                <a:cs typeface="Kanit" pitchFamily="2" charset="-34"/>
                <a:hlinkClick r:id="rId4"/>
              </a:rPr>
              <a:t>us-east.stream-io-cdn.com</a:t>
            </a:r>
            <a:r>
              <a:rPr lang="en-GB" sz="1600" b="0" i="0" dirty="0">
                <a:solidFill>
                  <a:srgbClr val="212529"/>
                </a:solidFill>
                <a:effectLst/>
                <a:latin typeface="Kanit" pitchFamily="2" charset="-34"/>
                <a:cs typeface="Kanit" pitchFamily="2" charset="-34"/>
              </a:rPr>
              <a:t>:</a:t>
            </a:r>
            <a:br>
              <a:rPr lang="en-GB" sz="1600" dirty="0"/>
            </a:br>
            <a:endParaRPr lang="en-GB" sz="1600" b="0" i="0" dirty="0">
              <a:solidFill>
                <a:srgbClr val="212529"/>
              </a:solidFill>
              <a:effectLst/>
              <a:latin typeface="Kanit" pitchFamily="2" charset="-34"/>
              <a:cs typeface="Kanit" pitchFamily="2" charset="-34"/>
            </a:endParaRPr>
          </a:p>
        </p:txBody>
      </p:sp>
      <p:pic>
        <p:nvPicPr>
          <p:cNvPr id="7" name="Picture 6" descr="A screenshot of a computer&#10;&#10;Description automatically generated">
            <a:extLst>
              <a:ext uri="{FF2B5EF4-FFF2-40B4-BE49-F238E27FC236}">
                <a16:creationId xmlns:a16="http://schemas.microsoft.com/office/drawing/2014/main" id="{26B3C88D-5134-9A52-932F-C2BD42292201}"/>
              </a:ext>
            </a:extLst>
          </p:cNvPr>
          <p:cNvPicPr>
            <a:picLocks noChangeAspect="1"/>
          </p:cNvPicPr>
          <p:nvPr/>
        </p:nvPicPr>
        <p:blipFill>
          <a:blip r:embed="rId5"/>
          <a:stretch>
            <a:fillRect/>
          </a:stretch>
        </p:blipFill>
        <p:spPr>
          <a:xfrm>
            <a:off x="3634451" y="2596482"/>
            <a:ext cx="8593556" cy="3784579"/>
          </a:xfrm>
          <a:prstGeom prst="rect">
            <a:avLst/>
          </a:prstGeom>
        </p:spPr>
      </p:pic>
      <p:sp>
        <p:nvSpPr>
          <p:cNvPr id="8" name="Title 1">
            <a:extLst>
              <a:ext uri="{FF2B5EF4-FFF2-40B4-BE49-F238E27FC236}">
                <a16:creationId xmlns:a16="http://schemas.microsoft.com/office/drawing/2014/main" id="{BF62CB83-1241-98C6-A429-3CC8E6DE141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80286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58AA-9CAB-2187-2A6E-BBA4225254A7}"/>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29D7345-FD8C-1FDD-BCFF-ACAE8375773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55EAEB4-30A3-CE43-D0CB-FDFEEF23715B}"/>
              </a:ext>
            </a:extLst>
          </p:cNvPr>
          <p:cNvSpPr>
            <a:spLocks noGrp="1"/>
          </p:cNvSpPr>
          <p:nvPr>
            <p:ph type="sldNum" sz="quarter" idx="11"/>
          </p:nvPr>
        </p:nvSpPr>
        <p:spPr/>
        <p:txBody>
          <a:bodyPr/>
          <a:lstStyle/>
          <a:p>
            <a:fld id="{4C012138-8E1B-0248-81B8-1431062B3210}" type="slidenum">
              <a:rPr lang="ro-RO" smtClean="0"/>
              <a:pPr/>
              <a:t>33</a:t>
            </a:fld>
            <a:endParaRPr lang="ro-RO" dirty="0"/>
          </a:p>
        </p:txBody>
      </p:sp>
      <p:pic>
        <p:nvPicPr>
          <p:cNvPr id="17424" name="Picture 16">
            <a:extLst>
              <a:ext uri="{FF2B5EF4-FFF2-40B4-BE49-F238E27FC236}">
                <a16:creationId xmlns:a16="http://schemas.microsoft.com/office/drawing/2014/main" id="{4D376B48-1947-162D-E569-6ADB57D7F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3157FF-0475-4681-0CC2-6ED5DFFAFEC1}"/>
              </a:ext>
            </a:extLst>
          </p:cNvPr>
          <p:cNvSpPr txBox="1"/>
          <p:nvPr/>
        </p:nvSpPr>
        <p:spPr>
          <a:xfrm>
            <a:off x="483468" y="1584400"/>
            <a:ext cx="444734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from the response will be passed in the chat, as seen below:</a:t>
            </a:r>
          </a:p>
        </p:txBody>
      </p:sp>
      <p:pic>
        <p:nvPicPr>
          <p:cNvPr id="4" name="Picture 3" descr="A screenshot of a computer&#10;&#10;Description automatically generated">
            <a:extLst>
              <a:ext uri="{FF2B5EF4-FFF2-40B4-BE49-F238E27FC236}">
                <a16:creationId xmlns:a16="http://schemas.microsoft.com/office/drawing/2014/main" id="{2571ADFA-3046-D435-C745-0067F9300EB7}"/>
              </a:ext>
            </a:extLst>
          </p:cNvPr>
          <p:cNvPicPr>
            <a:picLocks noChangeAspect="1"/>
          </p:cNvPicPr>
          <p:nvPr/>
        </p:nvPicPr>
        <p:blipFill>
          <a:blip r:embed="rId4"/>
          <a:stretch>
            <a:fillRect/>
          </a:stretch>
        </p:blipFill>
        <p:spPr>
          <a:xfrm>
            <a:off x="3811242" y="2441219"/>
            <a:ext cx="7132983" cy="4416781"/>
          </a:xfrm>
          <a:prstGeom prst="rect">
            <a:avLst/>
          </a:prstGeom>
        </p:spPr>
      </p:pic>
      <p:sp>
        <p:nvSpPr>
          <p:cNvPr id="8" name="Title 1">
            <a:extLst>
              <a:ext uri="{FF2B5EF4-FFF2-40B4-BE49-F238E27FC236}">
                <a16:creationId xmlns:a16="http://schemas.microsoft.com/office/drawing/2014/main" id="{5D73C0FD-431B-03D7-6DC9-ED2095BB7DD3}"/>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612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D33A1-6289-1B5D-06F7-2ACBB5D163F2}"/>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318B891-9EEF-F56E-069A-753012E2A17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993FA84-20C2-FC3D-CF2A-ECE4C87B4FA7}"/>
              </a:ext>
            </a:extLst>
          </p:cNvPr>
          <p:cNvSpPr>
            <a:spLocks noGrp="1"/>
          </p:cNvSpPr>
          <p:nvPr>
            <p:ph type="sldNum" sz="quarter" idx="11"/>
          </p:nvPr>
        </p:nvSpPr>
        <p:spPr/>
        <p:txBody>
          <a:bodyPr/>
          <a:lstStyle/>
          <a:p>
            <a:fld id="{4C012138-8E1B-0248-81B8-1431062B3210}" type="slidenum">
              <a:rPr lang="ro-RO" smtClean="0"/>
              <a:pPr/>
              <a:t>34</a:t>
            </a:fld>
            <a:endParaRPr lang="ro-RO" dirty="0"/>
          </a:p>
        </p:txBody>
      </p:sp>
      <p:pic>
        <p:nvPicPr>
          <p:cNvPr id="17424" name="Picture 16">
            <a:extLst>
              <a:ext uri="{FF2B5EF4-FFF2-40B4-BE49-F238E27FC236}">
                <a16:creationId xmlns:a16="http://schemas.microsoft.com/office/drawing/2014/main" id="{D624E6AD-8822-CCD9-FF98-7189DF283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3A64220-4619-F278-0AED-7C4C5585F007}"/>
              </a:ext>
            </a:extLst>
          </p:cNvPr>
          <p:cNvSpPr txBox="1"/>
          <p:nvPr/>
        </p:nvSpPr>
        <p:spPr>
          <a:xfrm>
            <a:off x="483468" y="1666045"/>
            <a:ext cx="4620967"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3.If we again read this chat as the attacker, using the previous vulnerability ‘Read other people’s messages’, we can see 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to the video in the response,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We have to replace ‘\u0026’ for ‘&amp;’ in it.</a:t>
            </a:r>
            <a:br>
              <a:rPr lang="en-GB" sz="1600" dirty="0"/>
            </a:b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0F6D8A4D-8B7B-0C7E-967F-98542725F8AF}"/>
              </a:ext>
            </a:extLst>
          </p:cNvPr>
          <p:cNvPicPr>
            <a:picLocks noChangeAspect="1"/>
          </p:cNvPicPr>
          <p:nvPr/>
        </p:nvPicPr>
        <p:blipFill>
          <a:blip r:embed="rId4"/>
          <a:stretch>
            <a:fillRect/>
          </a:stretch>
        </p:blipFill>
        <p:spPr>
          <a:xfrm>
            <a:off x="5064629" y="2210765"/>
            <a:ext cx="7127370" cy="4126372"/>
          </a:xfrm>
          <a:prstGeom prst="rect">
            <a:avLst/>
          </a:prstGeom>
        </p:spPr>
      </p:pic>
      <p:sp>
        <p:nvSpPr>
          <p:cNvPr id="8" name="Title 1">
            <a:extLst>
              <a:ext uri="{FF2B5EF4-FFF2-40B4-BE49-F238E27FC236}">
                <a16:creationId xmlns:a16="http://schemas.microsoft.com/office/drawing/2014/main" id="{C90F5207-4670-1B52-7BBC-5E33750F843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93360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0106E-ED1C-6CB2-1D4E-9940526E8E3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2B3F763-B2AA-C844-BB8D-D6AB13E990B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F4C33BD-7783-F785-062C-FE607022097C}"/>
              </a:ext>
            </a:extLst>
          </p:cNvPr>
          <p:cNvSpPr>
            <a:spLocks noGrp="1"/>
          </p:cNvSpPr>
          <p:nvPr>
            <p:ph type="sldNum" sz="quarter" idx="11"/>
          </p:nvPr>
        </p:nvSpPr>
        <p:spPr/>
        <p:txBody>
          <a:bodyPr/>
          <a:lstStyle/>
          <a:p>
            <a:fld id="{4C012138-8E1B-0248-81B8-1431062B3210}" type="slidenum">
              <a:rPr lang="ro-RO" smtClean="0"/>
              <a:pPr/>
              <a:t>35</a:t>
            </a:fld>
            <a:endParaRPr lang="ro-RO" dirty="0"/>
          </a:p>
        </p:txBody>
      </p:sp>
      <p:pic>
        <p:nvPicPr>
          <p:cNvPr id="17424" name="Picture 16">
            <a:extLst>
              <a:ext uri="{FF2B5EF4-FFF2-40B4-BE49-F238E27FC236}">
                <a16:creationId xmlns:a16="http://schemas.microsoft.com/office/drawing/2014/main" id="{5A4BB6F9-3EB3-C855-7CD3-E6761CB4E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0FA519B-7D26-F861-409D-26E32170436B}"/>
              </a:ext>
            </a:extLst>
          </p:cNvPr>
          <p:cNvSpPr txBox="1"/>
          <p:nvPr/>
        </p:nvSpPr>
        <p:spPr>
          <a:xfrm>
            <a:off x="483468" y="1666045"/>
            <a:ext cx="10230915"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 Now we can go to the above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unauthenticated.</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bus on a road&#10;&#10;Description automatically generated">
            <a:extLst>
              <a:ext uri="{FF2B5EF4-FFF2-40B4-BE49-F238E27FC236}">
                <a16:creationId xmlns:a16="http://schemas.microsoft.com/office/drawing/2014/main" id="{D7FE124B-2A61-13D7-3843-6CA96B63EBDF}"/>
              </a:ext>
            </a:extLst>
          </p:cNvPr>
          <p:cNvPicPr>
            <a:picLocks noChangeAspect="1"/>
          </p:cNvPicPr>
          <p:nvPr/>
        </p:nvPicPr>
        <p:blipFill>
          <a:blip r:embed="rId4"/>
          <a:stretch>
            <a:fillRect/>
          </a:stretch>
        </p:blipFill>
        <p:spPr>
          <a:xfrm>
            <a:off x="5471868" y="1516283"/>
            <a:ext cx="6720132" cy="4819218"/>
          </a:xfrm>
          <a:prstGeom prst="rect">
            <a:avLst/>
          </a:prstGeom>
        </p:spPr>
      </p:pic>
      <p:sp>
        <p:nvSpPr>
          <p:cNvPr id="8" name="Title 1">
            <a:extLst>
              <a:ext uri="{FF2B5EF4-FFF2-40B4-BE49-F238E27FC236}">
                <a16:creationId xmlns:a16="http://schemas.microsoft.com/office/drawing/2014/main" id="{9EF9FBCE-CE86-2937-D950-1027BA842ED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995940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4A97F-5FB4-FA2D-75BF-34641B0D116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0463D6C-12CD-E3FE-B558-713EA07800E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0F86832-8CA6-AEF5-E056-AD95A7D469EB}"/>
              </a:ext>
            </a:extLst>
          </p:cNvPr>
          <p:cNvSpPr>
            <a:spLocks noGrp="1"/>
          </p:cNvSpPr>
          <p:nvPr>
            <p:ph type="sldNum" sz="quarter" idx="11"/>
          </p:nvPr>
        </p:nvSpPr>
        <p:spPr/>
        <p:txBody>
          <a:bodyPr/>
          <a:lstStyle/>
          <a:p>
            <a:fld id="{4C012138-8E1B-0248-81B8-1431062B3210}" type="slidenum">
              <a:rPr lang="ro-RO" smtClean="0"/>
              <a:pPr/>
              <a:t>36</a:t>
            </a:fld>
            <a:endParaRPr lang="ro-RO" dirty="0"/>
          </a:p>
        </p:txBody>
      </p:sp>
      <p:pic>
        <p:nvPicPr>
          <p:cNvPr id="17424" name="Picture 16">
            <a:extLst>
              <a:ext uri="{FF2B5EF4-FFF2-40B4-BE49-F238E27FC236}">
                <a16:creationId xmlns:a16="http://schemas.microsoft.com/office/drawing/2014/main" id="{B4AE8427-D52F-60E9-E9DC-8C040678D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8CAAA72-3C89-D470-8335-23FFA2379418}"/>
              </a:ext>
            </a:extLst>
          </p:cNvPr>
          <p:cNvSpPr txBox="1"/>
          <p:nvPr/>
        </p:nvSpPr>
        <p:spPr>
          <a:xfrm>
            <a:off x="483468" y="1666045"/>
            <a:ext cx="4694819"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1.Upload a video, as in instance 3, but set it to ‘play once’.</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following requests will be made.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video will be uploaded to: </a:t>
            </a:r>
            <a:br>
              <a:rPr lang="en-GB" sz="1600" b="0" i="0" dirty="0">
                <a:solidFill>
                  <a:srgbClr val="212529"/>
                </a:solidFill>
                <a:effectLst/>
                <a:latin typeface="Kanit" pitchFamily="2" charset="-34"/>
                <a:cs typeface="Kanit" pitchFamily="2" charset="-34"/>
              </a:rPr>
            </a:br>
            <a:r>
              <a:rPr lang="en-GB" sz="1600" b="0" i="0" u="none" strike="noStrike" dirty="0" err="1">
                <a:solidFill>
                  <a:srgbClr val="5F4776"/>
                </a:solidFill>
                <a:effectLst/>
                <a:latin typeface="Kanit" pitchFamily="2" charset="-34"/>
                <a:cs typeface="Kanit" pitchFamily="2" charset="-34"/>
                <a:hlinkClick r:id="rId4"/>
              </a:rPr>
              <a:t>ch</a:t>
            </a:r>
            <a:r>
              <a:rPr lang="en-GB" sz="1600" b="0" i="0" u="none" strike="noStrike" dirty="0" err="1">
                <a:solidFill>
                  <a:srgbClr val="5F4776"/>
                </a:solidFill>
                <a:effectLst/>
                <a:latin typeface="Kanit" pitchFamily="2" charset="-34"/>
                <a:cs typeface="Kanit" pitchFamily="2" charset="-34"/>
                <a:hlinkClick r:id="rId5"/>
              </a:rPr>
              <a:t>at.stream</a:t>
            </a:r>
            <a:r>
              <a:rPr lang="en-GB" sz="1600" b="0" i="0" u="none" strike="noStrike" dirty="0">
                <a:solidFill>
                  <a:srgbClr val="5F4776"/>
                </a:solidFill>
                <a:effectLst/>
                <a:latin typeface="Kanit" pitchFamily="2" charset="-34"/>
                <a:cs typeface="Kanit" pitchFamily="2" charset="-34"/>
                <a:hlinkClick r:id="rId5"/>
              </a:rPr>
              <a:t>-io-api.com</a:t>
            </a:r>
            <a:r>
              <a:rPr lang="en-GB" sz="1600" b="0" i="0" dirty="0">
                <a:solidFill>
                  <a:srgbClr val="212529"/>
                </a:solidFill>
                <a:effectLst/>
                <a:latin typeface="Kanit" pitchFamily="2" charset="-34"/>
                <a:cs typeface="Kanit" pitchFamily="2" charset="-34"/>
              </a:rPr>
              <a:t> as seen on the right:</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9D76D058-2E27-5595-D747-195011340992}"/>
              </a:ext>
            </a:extLst>
          </p:cNvPr>
          <p:cNvPicPr>
            <a:picLocks noChangeAspect="1"/>
          </p:cNvPicPr>
          <p:nvPr/>
        </p:nvPicPr>
        <p:blipFill>
          <a:blip r:embed="rId6"/>
          <a:stretch>
            <a:fillRect/>
          </a:stretch>
        </p:blipFill>
        <p:spPr>
          <a:xfrm>
            <a:off x="5086625" y="1785036"/>
            <a:ext cx="7112000" cy="4530247"/>
          </a:xfrm>
          <a:prstGeom prst="rect">
            <a:avLst/>
          </a:prstGeom>
        </p:spPr>
      </p:pic>
      <p:sp>
        <p:nvSpPr>
          <p:cNvPr id="8" name="Title 1">
            <a:extLst>
              <a:ext uri="{FF2B5EF4-FFF2-40B4-BE49-F238E27FC236}">
                <a16:creationId xmlns:a16="http://schemas.microsoft.com/office/drawing/2014/main" id="{AE70E083-23E8-1CA6-9D87-26798D9A559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17898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298DA-632B-94BF-0906-0E4EA551BA7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BDF44203-40BE-7F69-8FE3-FA4F5F20FB8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B723523-4A48-2043-8E9A-782DFA587A60}"/>
              </a:ext>
            </a:extLst>
          </p:cNvPr>
          <p:cNvSpPr>
            <a:spLocks noGrp="1"/>
          </p:cNvSpPr>
          <p:nvPr>
            <p:ph type="sldNum" sz="quarter" idx="11"/>
          </p:nvPr>
        </p:nvSpPr>
        <p:spPr/>
        <p:txBody>
          <a:bodyPr/>
          <a:lstStyle/>
          <a:p>
            <a:fld id="{4C012138-8E1B-0248-81B8-1431062B3210}" type="slidenum">
              <a:rPr lang="ro-RO" smtClean="0"/>
              <a:pPr/>
              <a:t>37</a:t>
            </a:fld>
            <a:endParaRPr lang="ro-RO" dirty="0"/>
          </a:p>
        </p:txBody>
      </p:sp>
      <p:pic>
        <p:nvPicPr>
          <p:cNvPr id="17424" name="Picture 16">
            <a:extLst>
              <a:ext uri="{FF2B5EF4-FFF2-40B4-BE49-F238E27FC236}">
                <a16:creationId xmlns:a16="http://schemas.microsoft.com/office/drawing/2014/main" id="{056BB2BA-114C-DA6B-8C4F-F6D5EA052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988611-E17F-9FEF-D84A-38C363FB6BD9}"/>
              </a:ext>
            </a:extLst>
          </p:cNvPr>
          <p:cNvSpPr txBox="1"/>
          <p:nvPr/>
        </p:nvSpPr>
        <p:spPr>
          <a:xfrm>
            <a:off x="483468" y="1666045"/>
            <a:ext cx="4301265"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2.The returned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will also be sent in the chat in a subsequent request, as seen below:</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453934C1-EDAB-A5BD-7E40-4BE3EE182113}"/>
              </a:ext>
            </a:extLst>
          </p:cNvPr>
          <p:cNvPicPr>
            <a:picLocks noChangeAspect="1"/>
          </p:cNvPicPr>
          <p:nvPr/>
        </p:nvPicPr>
        <p:blipFill>
          <a:blip r:embed="rId4"/>
          <a:stretch>
            <a:fillRect/>
          </a:stretch>
        </p:blipFill>
        <p:spPr>
          <a:xfrm>
            <a:off x="4784733" y="2043431"/>
            <a:ext cx="7407267" cy="4293704"/>
          </a:xfrm>
          <a:prstGeom prst="rect">
            <a:avLst/>
          </a:prstGeom>
        </p:spPr>
      </p:pic>
      <p:sp>
        <p:nvSpPr>
          <p:cNvPr id="8" name="Title 1">
            <a:extLst>
              <a:ext uri="{FF2B5EF4-FFF2-40B4-BE49-F238E27FC236}">
                <a16:creationId xmlns:a16="http://schemas.microsoft.com/office/drawing/2014/main" id="{052846D9-95DC-D8C5-1559-CB1FB975344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03608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8529D-E9DB-155C-D2A7-B00AFC916BE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57F51A5-D3C5-D6A8-8B36-3DBF6523E1E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955CEF9-5F5C-4EB2-620E-5F226CDCEE62}"/>
              </a:ext>
            </a:extLst>
          </p:cNvPr>
          <p:cNvSpPr>
            <a:spLocks noGrp="1"/>
          </p:cNvSpPr>
          <p:nvPr>
            <p:ph type="sldNum" sz="quarter" idx="11"/>
          </p:nvPr>
        </p:nvSpPr>
        <p:spPr/>
        <p:txBody>
          <a:bodyPr/>
          <a:lstStyle/>
          <a:p>
            <a:fld id="{4C012138-8E1B-0248-81B8-1431062B3210}" type="slidenum">
              <a:rPr lang="ro-RO" smtClean="0"/>
              <a:pPr/>
              <a:t>38</a:t>
            </a:fld>
            <a:endParaRPr lang="ro-RO" dirty="0"/>
          </a:p>
        </p:txBody>
      </p:sp>
      <p:pic>
        <p:nvPicPr>
          <p:cNvPr id="17424" name="Picture 16">
            <a:extLst>
              <a:ext uri="{FF2B5EF4-FFF2-40B4-BE49-F238E27FC236}">
                <a16:creationId xmlns:a16="http://schemas.microsoft.com/office/drawing/2014/main" id="{DFAF173F-A89D-6152-91DE-DBD4F3D2D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04F8DE9-C76B-F422-0FA3-F28E38FCCFD7}"/>
              </a:ext>
            </a:extLst>
          </p:cNvPr>
          <p:cNvSpPr txBox="1"/>
          <p:nvPr/>
        </p:nvSpPr>
        <p:spPr>
          <a:xfrm>
            <a:off x="483469" y="1666045"/>
            <a:ext cx="4343174"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3.Now, an attacker can read our chat using the previous vulnerability ‘Read other people’s chat’ and extract this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can be extracted from the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response and the \u0026 character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replaced with &amp;.</a:t>
            </a:r>
          </a:p>
        </p:txBody>
      </p:sp>
      <p:pic>
        <p:nvPicPr>
          <p:cNvPr id="4" name="Picture 3" descr="A screenshot of a computer&#10;&#10;Description automatically generated">
            <a:extLst>
              <a:ext uri="{FF2B5EF4-FFF2-40B4-BE49-F238E27FC236}">
                <a16:creationId xmlns:a16="http://schemas.microsoft.com/office/drawing/2014/main" id="{A8C423CE-A2D2-6A0B-7711-F9A9177539F9}"/>
              </a:ext>
            </a:extLst>
          </p:cNvPr>
          <p:cNvPicPr>
            <a:picLocks noChangeAspect="1"/>
          </p:cNvPicPr>
          <p:nvPr/>
        </p:nvPicPr>
        <p:blipFill>
          <a:blip r:embed="rId4"/>
          <a:stretch>
            <a:fillRect/>
          </a:stretch>
        </p:blipFill>
        <p:spPr>
          <a:xfrm>
            <a:off x="4673152" y="2060290"/>
            <a:ext cx="7518848" cy="4299995"/>
          </a:xfrm>
          <a:prstGeom prst="rect">
            <a:avLst/>
          </a:prstGeom>
        </p:spPr>
      </p:pic>
      <p:sp>
        <p:nvSpPr>
          <p:cNvPr id="8" name="Title 1">
            <a:extLst>
              <a:ext uri="{FF2B5EF4-FFF2-40B4-BE49-F238E27FC236}">
                <a16:creationId xmlns:a16="http://schemas.microsoft.com/office/drawing/2014/main" id="{2EE0C5B2-F475-9912-BB6E-112E08EE1C3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53883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582F2-2499-C46F-600E-016F473C0F0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5EBBA89-3B12-B30E-88DE-B6A01EA715A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E0D928D9-E3B6-8E68-BAA8-42AF080049E1}"/>
              </a:ext>
            </a:extLst>
          </p:cNvPr>
          <p:cNvSpPr>
            <a:spLocks noGrp="1"/>
          </p:cNvSpPr>
          <p:nvPr>
            <p:ph type="sldNum" sz="quarter" idx="11"/>
          </p:nvPr>
        </p:nvSpPr>
        <p:spPr/>
        <p:txBody>
          <a:bodyPr/>
          <a:lstStyle/>
          <a:p>
            <a:fld id="{4C012138-8E1B-0248-81B8-1431062B3210}" type="slidenum">
              <a:rPr lang="ro-RO" smtClean="0"/>
              <a:pPr/>
              <a:t>39</a:t>
            </a:fld>
            <a:endParaRPr lang="ro-RO" dirty="0"/>
          </a:p>
        </p:txBody>
      </p:sp>
      <p:pic>
        <p:nvPicPr>
          <p:cNvPr id="17424" name="Picture 16">
            <a:extLst>
              <a:ext uri="{FF2B5EF4-FFF2-40B4-BE49-F238E27FC236}">
                <a16:creationId xmlns:a16="http://schemas.microsoft.com/office/drawing/2014/main" id="{D2230EA1-C1F9-C8C6-DFE6-E02300BC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23669A5-A462-9B37-74BB-1C77917C65CB}"/>
              </a:ext>
            </a:extLst>
          </p:cNvPr>
          <p:cNvSpPr txBox="1"/>
          <p:nvPr/>
        </p:nvSpPr>
        <p:spPr>
          <a:xfrm>
            <a:off x="483468" y="1666045"/>
            <a:ext cx="5058451"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4.Thus, we can watch the video </a:t>
            </a:r>
            <a:r>
              <a:rPr lang="en-GB" sz="1600" i="0" u="sng"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and is replay-able:</a:t>
            </a:r>
          </a:p>
        </p:txBody>
      </p:sp>
      <p:pic>
        <p:nvPicPr>
          <p:cNvPr id="4" name="Picture 3" descr="A screenshot of a video&#10;&#10;Description automatically generated">
            <a:extLst>
              <a:ext uri="{FF2B5EF4-FFF2-40B4-BE49-F238E27FC236}">
                <a16:creationId xmlns:a16="http://schemas.microsoft.com/office/drawing/2014/main" id="{F91F7A45-5B3A-3F2A-8C07-A887476D058D}"/>
              </a:ext>
            </a:extLst>
          </p:cNvPr>
          <p:cNvPicPr>
            <a:picLocks noChangeAspect="1"/>
          </p:cNvPicPr>
          <p:nvPr/>
        </p:nvPicPr>
        <p:blipFill>
          <a:blip r:embed="rId4"/>
          <a:stretch>
            <a:fillRect/>
          </a:stretch>
        </p:blipFill>
        <p:spPr>
          <a:xfrm>
            <a:off x="6650082" y="1936169"/>
            <a:ext cx="5541918" cy="4389395"/>
          </a:xfrm>
          <a:prstGeom prst="rect">
            <a:avLst/>
          </a:prstGeom>
        </p:spPr>
      </p:pic>
      <p:sp>
        <p:nvSpPr>
          <p:cNvPr id="8" name="Title 1">
            <a:extLst>
              <a:ext uri="{FF2B5EF4-FFF2-40B4-BE49-F238E27FC236}">
                <a16:creationId xmlns:a16="http://schemas.microsoft.com/office/drawing/2014/main" id="{87F57F71-DD1F-10D5-1854-3C79B2CCF11E}"/>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02739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63D9-80A4-2849-85C7-1BAB6C8F7D4C}"/>
              </a:ext>
            </a:extLst>
          </p:cNvPr>
          <p:cNvSpPr>
            <a:spLocks noGrp="1"/>
          </p:cNvSpPr>
          <p:nvPr>
            <p:ph type="title"/>
          </p:nvPr>
        </p:nvSpPr>
        <p:spPr>
          <a:xfrm>
            <a:off x="4798142" y="351680"/>
            <a:ext cx="6646606" cy="2418733"/>
          </a:xfrm>
        </p:spPr>
        <p:txBody>
          <a:bodyPr vert="horz"/>
          <a:lstStyle/>
          <a:p>
            <a:r>
              <a:rPr lang="en-US" sz="4800" dirty="0"/>
              <a:t>This is about </a:t>
            </a:r>
            <a:br>
              <a:rPr lang="en-US" sz="4800" dirty="0"/>
            </a:br>
            <a:r>
              <a:rPr lang="en-US" sz="4800" dirty="0"/>
              <a:t>The Importance of Access Controls</a:t>
            </a:r>
            <a:endParaRPr lang="ro-RO" sz="4800" dirty="0"/>
          </a:p>
        </p:txBody>
      </p:sp>
      <p:pic>
        <p:nvPicPr>
          <p:cNvPr id="23567" name="Picture 15">
            <a:extLst>
              <a:ext uri="{FF2B5EF4-FFF2-40B4-BE49-F238E27FC236}">
                <a16:creationId xmlns:a16="http://schemas.microsoft.com/office/drawing/2014/main" id="{451527AA-28D8-430D-A70A-CBDC52CD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13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FD9C-F266-7E28-2CB0-974C2007E83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B4EAF1C-080A-B905-7FBF-DB61D3613A5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3853E54-33D2-12DC-5F5D-525A52437217}"/>
              </a:ext>
            </a:extLst>
          </p:cNvPr>
          <p:cNvSpPr>
            <a:spLocks noGrp="1"/>
          </p:cNvSpPr>
          <p:nvPr>
            <p:ph type="sldNum" sz="quarter" idx="11"/>
          </p:nvPr>
        </p:nvSpPr>
        <p:spPr/>
        <p:txBody>
          <a:bodyPr/>
          <a:lstStyle/>
          <a:p>
            <a:fld id="{4C012138-8E1B-0248-81B8-1431062B3210}" type="slidenum">
              <a:rPr lang="ro-RO" smtClean="0"/>
              <a:pPr/>
              <a:t>40</a:t>
            </a:fld>
            <a:endParaRPr lang="ro-RO" dirty="0"/>
          </a:p>
        </p:txBody>
      </p:sp>
      <p:pic>
        <p:nvPicPr>
          <p:cNvPr id="17424" name="Picture 16">
            <a:extLst>
              <a:ext uri="{FF2B5EF4-FFF2-40B4-BE49-F238E27FC236}">
                <a16:creationId xmlns:a16="http://schemas.microsoft.com/office/drawing/2014/main" id="{55794FD3-4F37-90DE-58AA-19D5CD6B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3E2397-887D-C636-0848-3403C5D14EAA}"/>
              </a:ext>
            </a:extLst>
          </p:cNvPr>
          <p:cNvSpPr txBox="1"/>
          <p:nvPr/>
        </p:nvSpPr>
        <p:spPr>
          <a:xfrm>
            <a:off x="483469" y="1666045"/>
            <a:ext cx="7537788"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5.The receiver of the ‘play-once’ video, will have no knowledge of the attack. He can still see the video, but only once. After he sees the video, it will say ‘video expired’.</a:t>
            </a:r>
          </a:p>
        </p:txBody>
      </p:sp>
      <p:pic>
        <p:nvPicPr>
          <p:cNvPr id="4" name="Picture 3" descr="A couple of cell phones&#10;&#10;Description automatically generated">
            <a:extLst>
              <a:ext uri="{FF2B5EF4-FFF2-40B4-BE49-F238E27FC236}">
                <a16:creationId xmlns:a16="http://schemas.microsoft.com/office/drawing/2014/main" id="{C21F6469-BC6C-19A3-5030-EEAB284DF83F}"/>
              </a:ext>
            </a:extLst>
          </p:cNvPr>
          <p:cNvPicPr>
            <a:picLocks noChangeAspect="1"/>
          </p:cNvPicPr>
          <p:nvPr/>
        </p:nvPicPr>
        <p:blipFill>
          <a:blip r:embed="rId4"/>
          <a:stretch>
            <a:fillRect/>
          </a:stretch>
        </p:blipFill>
        <p:spPr>
          <a:xfrm>
            <a:off x="8269357" y="2278539"/>
            <a:ext cx="3912704" cy="4039374"/>
          </a:xfrm>
          <a:prstGeom prst="rect">
            <a:avLst/>
          </a:prstGeom>
        </p:spPr>
      </p:pic>
      <p:sp>
        <p:nvSpPr>
          <p:cNvPr id="7" name="TextBox 6">
            <a:extLst>
              <a:ext uri="{FF2B5EF4-FFF2-40B4-BE49-F238E27FC236}">
                <a16:creationId xmlns:a16="http://schemas.microsoft.com/office/drawing/2014/main" id="{39D27B29-B19E-6BF1-5DB9-D42AE24C6DA7}"/>
              </a:ext>
            </a:extLst>
          </p:cNvPr>
          <p:cNvSpPr txBox="1"/>
          <p:nvPr/>
        </p:nvSpPr>
        <p:spPr>
          <a:xfrm>
            <a:off x="8470364" y="6417053"/>
            <a:ext cx="3653162" cy="646331"/>
          </a:xfrm>
          <a:prstGeom prst="rect">
            <a:avLst/>
          </a:prstGeom>
          <a:noFill/>
        </p:spPr>
        <p:txBody>
          <a:bodyPr wrap="square">
            <a:spAutoFit/>
          </a:bodyPr>
          <a:lstStyle/>
          <a:p>
            <a:pPr algn="ctr"/>
            <a:r>
              <a:rPr lang="en-GB" sz="1200" dirty="0"/>
              <a:t>‘Before’ and ‘after’ the receiver sees the video once.</a:t>
            </a:r>
            <a:br>
              <a:rPr lang="en-GB" sz="1200" dirty="0"/>
            </a:br>
            <a:endParaRPr lang="en-GB" sz="1200" b="0" i="0" dirty="0">
              <a:solidFill>
                <a:srgbClr val="212529"/>
              </a:solidFill>
              <a:effectLst/>
              <a:latin typeface="Kanit" pitchFamily="2" charset="-34"/>
              <a:cs typeface="Kanit" pitchFamily="2" charset="-34"/>
            </a:endParaRPr>
          </a:p>
        </p:txBody>
      </p:sp>
      <p:sp>
        <p:nvSpPr>
          <p:cNvPr id="9" name="Title 1">
            <a:extLst>
              <a:ext uri="{FF2B5EF4-FFF2-40B4-BE49-F238E27FC236}">
                <a16:creationId xmlns:a16="http://schemas.microsoft.com/office/drawing/2014/main" id="{DE703126-9A75-D75A-5B90-FAC5BFCFB071}"/>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284794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82247-B74B-8121-CAC1-483F1004493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F0755C3-CBDE-1C0F-11DD-F8F9FA0B3EB5}"/>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ACEE7C9-7089-9F8C-3E65-9DE4EC97E4C1}"/>
              </a:ext>
            </a:extLst>
          </p:cNvPr>
          <p:cNvSpPr>
            <a:spLocks noGrp="1"/>
          </p:cNvSpPr>
          <p:nvPr>
            <p:ph type="sldNum" sz="quarter" idx="11"/>
          </p:nvPr>
        </p:nvSpPr>
        <p:spPr/>
        <p:txBody>
          <a:bodyPr/>
          <a:lstStyle/>
          <a:p>
            <a:fld id="{4C012138-8E1B-0248-81B8-1431062B3210}" type="slidenum">
              <a:rPr lang="ro-RO" smtClean="0"/>
              <a:pPr/>
              <a:t>41</a:t>
            </a:fld>
            <a:endParaRPr lang="ro-RO" dirty="0"/>
          </a:p>
        </p:txBody>
      </p:sp>
      <p:pic>
        <p:nvPicPr>
          <p:cNvPr id="17424" name="Picture 16">
            <a:extLst>
              <a:ext uri="{FF2B5EF4-FFF2-40B4-BE49-F238E27FC236}">
                <a16:creationId xmlns:a16="http://schemas.microsoft.com/office/drawing/2014/main" id="{B93D5C71-F70A-E74E-DE6F-ABC045103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2C8F5F5-C459-27E1-F213-CC05DD89D649}"/>
              </a:ext>
            </a:extLst>
          </p:cNvPr>
          <p:cNvSpPr txBox="1"/>
          <p:nvPr/>
        </p:nvSpPr>
        <p:spPr>
          <a:xfrm>
            <a:off x="483469" y="1666042"/>
            <a:ext cx="6929702" cy="2031325"/>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discovered that we can </a:t>
            </a:r>
            <a:r>
              <a:rPr lang="en-GB" i="0" u="sng" dirty="0">
                <a:solidFill>
                  <a:srgbClr val="212529"/>
                </a:solidFill>
                <a:effectLst/>
                <a:latin typeface="Kanit" pitchFamily="2" charset="-34"/>
                <a:cs typeface="Kanit" pitchFamily="2" charset="-34"/>
              </a:rPr>
              <a:t>recover</a:t>
            </a:r>
            <a:r>
              <a:rPr lang="en-GB" b="0" i="0" dirty="0">
                <a:solidFill>
                  <a:srgbClr val="212529"/>
                </a:solidFill>
                <a:effectLst/>
                <a:latin typeface="Kanit" pitchFamily="2" charset="-34"/>
                <a:cs typeface="Kanit" pitchFamily="2" charset="-34"/>
              </a:rPr>
              <a:t> other people’s messages that were deleted in a chat.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addition, we can </a:t>
            </a:r>
            <a:r>
              <a:rPr lang="en-GB" b="0" i="0" u="sng" dirty="0">
                <a:solidFill>
                  <a:srgbClr val="212529"/>
                </a:solidFill>
                <a:effectLst/>
                <a:latin typeface="Kanit" pitchFamily="2" charset="-34"/>
                <a:cs typeface="Kanit" pitchFamily="2" charset="-34"/>
              </a:rPr>
              <a:t>edit</a:t>
            </a:r>
            <a:r>
              <a:rPr lang="en-GB" b="0" i="0" dirty="0">
                <a:solidFill>
                  <a:srgbClr val="212529"/>
                </a:solidFill>
                <a:effectLst/>
                <a:latin typeface="Kanit" pitchFamily="2" charset="-34"/>
                <a:cs typeface="Kanit" pitchFamily="2" charset="-34"/>
              </a:rPr>
              <a:t> and </a:t>
            </a:r>
            <a:r>
              <a:rPr lang="en-GB" b="0" i="0" u="sng" dirty="0">
                <a:solidFill>
                  <a:srgbClr val="212529"/>
                </a:solidFill>
                <a:effectLst/>
                <a:latin typeface="Kanit" pitchFamily="2" charset="-34"/>
                <a:cs typeface="Kanit" pitchFamily="2" charset="-34"/>
              </a:rPr>
              <a:t>delete</a:t>
            </a:r>
            <a:r>
              <a:rPr lang="en-GB" b="0" i="0" dirty="0">
                <a:solidFill>
                  <a:srgbClr val="212529"/>
                </a:solidFill>
                <a:effectLst/>
                <a:latin typeface="Kanit" pitchFamily="2" charset="-34"/>
                <a:cs typeface="Kanit" pitchFamily="2" charset="-34"/>
              </a:rPr>
              <a:t> other people’s messages.</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order to do that, we will need the unique ‘</a:t>
            </a:r>
            <a:r>
              <a:rPr lang="en-GB" i="0" u="sng" dirty="0" err="1">
                <a:solidFill>
                  <a:srgbClr val="212529"/>
                </a:solidFill>
                <a:effectLst/>
                <a:latin typeface="Kanit" pitchFamily="2" charset="-34"/>
                <a:cs typeface="Kanit" pitchFamily="2" charset="-34"/>
              </a:rPr>
              <a:t>messageId</a:t>
            </a:r>
            <a:r>
              <a:rPr lang="en-GB" b="0" i="0" dirty="0">
                <a:solidFill>
                  <a:srgbClr val="212529"/>
                </a:solidFill>
                <a:effectLst/>
                <a:latin typeface="Kanit" pitchFamily="2" charset="-34"/>
                <a:cs typeface="Kanit" pitchFamily="2" charset="-34"/>
              </a:rPr>
              <a:t>’ value of the message that we want to recover. This is easy to get because when we read our victim’s messages, each message has its </a:t>
            </a:r>
            <a:r>
              <a:rPr lang="en-GB" b="0" i="0" dirty="0" err="1">
                <a:solidFill>
                  <a:srgbClr val="212529"/>
                </a:solidFill>
                <a:effectLst/>
                <a:latin typeface="Kanit" pitchFamily="2" charset="-34"/>
                <a:cs typeface="Kanit" pitchFamily="2" charset="-34"/>
              </a:rPr>
              <a:t>messageId</a:t>
            </a:r>
            <a:r>
              <a:rPr lang="en-GB" b="0" i="0" dirty="0">
                <a:solidFill>
                  <a:srgbClr val="212529"/>
                </a:solidFill>
                <a:effectLst/>
                <a:latin typeface="Kanit" pitchFamily="2" charset="-34"/>
                <a:cs typeface="Kanit" pitchFamily="2" charset="-34"/>
              </a:rPr>
              <a:t> next to it.</a:t>
            </a:r>
          </a:p>
        </p:txBody>
      </p:sp>
      <p:sp>
        <p:nvSpPr>
          <p:cNvPr id="9" name="Title 1">
            <a:extLst>
              <a:ext uri="{FF2B5EF4-FFF2-40B4-BE49-F238E27FC236}">
                <a16:creationId xmlns:a16="http://schemas.microsoft.com/office/drawing/2014/main" id="{DA3391C4-B014-163D-508D-FA0579F58EA2}"/>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
        <p:nvSpPr>
          <p:cNvPr id="2" name="TextBox 1">
            <a:extLst>
              <a:ext uri="{FF2B5EF4-FFF2-40B4-BE49-F238E27FC236}">
                <a16:creationId xmlns:a16="http://schemas.microsoft.com/office/drawing/2014/main" id="{D412F327-7418-69B2-7458-4867C589A81B}"/>
              </a:ext>
            </a:extLst>
          </p:cNvPr>
          <p:cNvSpPr txBox="1"/>
          <p:nvPr/>
        </p:nvSpPr>
        <p:spPr>
          <a:xfrm>
            <a:off x="471984" y="3884306"/>
            <a:ext cx="7359407"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a:t>
            </a:r>
            <a:r>
              <a:rPr lang="en-GB" b="0" i="0" u="none" strike="noStrike" dirty="0">
                <a:solidFill>
                  <a:srgbClr val="5F4776"/>
                </a:solidFill>
                <a:effectLst/>
                <a:latin typeface="Kanit" pitchFamily="2" charset="-34"/>
                <a:cs typeface="Kanit" pitchFamily="2" charset="-34"/>
                <a:hlinkClick r:id="rId4"/>
              </a:rPr>
              <a:t>https://chat.stream-io-api.com/messages/&lt;MessageId&gt;</a:t>
            </a:r>
            <a:r>
              <a:rPr lang="en-GB" b="0" i="0" u="none" strike="noStrike" dirty="0">
                <a:solidFill>
                  <a:srgbClr val="5F4776"/>
                </a:solidFill>
                <a:effectLst/>
                <a:latin typeface="Kanit" pitchFamily="2" charset="-34"/>
                <a:cs typeface="Kanit" pitchFamily="2" charset="-34"/>
              </a:rPr>
              <a:t> </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(Methods: DELETE and PUT)</a:t>
            </a:r>
          </a:p>
        </p:txBody>
      </p:sp>
      <p:sp>
        <p:nvSpPr>
          <p:cNvPr id="3" name="TextBox 2">
            <a:extLst>
              <a:ext uri="{FF2B5EF4-FFF2-40B4-BE49-F238E27FC236}">
                <a16:creationId xmlns:a16="http://schemas.microsoft.com/office/drawing/2014/main" id="{208CCF01-FCC5-9418-33F8-178AB053AE56}"/>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31E352AB-FA54-22A9-A01B-2FD03863A884}"/>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2B363FBD-3608-9648-EF78-D81BA39E83CD}"/>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938753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3D15-8E3C-025A-1EFB-67D62372597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BE49259A-32CC-4D6E-E674-9A8B9B4D6C7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2B332AA-CF81-6265-FF36-1F1D2CBEBC39}"/>
              </a:ext>
            </a:extLst>
          </p:cNvPr>
          <p:cNvSpPr>
            <a:spLocks noGrp="1"/>
          </p:cNvSpPr>
          <p:nvPr>
            <p:ph type="sldNum" sz="quarter" idx="11"/>
          </p:nvPr>
        </p:nvSpPr>
        <p:spPr/>
        <p:txBody>
          <a:bodyPr/>
          <a:lstStyle/>
          <a:p>
            <a:fld id="{4C012138-8E1B-0248-81B8-1431062B3210}" type="slidenum">
              <a:rPr lang="ro-RO" smtClean="0"/>
              <a:pPr/>
              <a:t>42</a:t>
            </a:fld>
            <a:endParaRPr lang="ro-RO" dirty="0"/>
          </a:p>
        </p:txBody>
      </p:sp>
      <p:pic>
        <p:nvPicPr>
          <p:cNvPr id="17424" name="Picture 16">
            <a:extLst>
              <a:ext uri="{FF2B5EF4-FFF2-40B4-BE49-F238E27FC236}">
                <a16:creationId xmlns:a16="http://schemas.microsoft.com/office/drawing/2014/main" id="{51E00EA0-2EFB-3B10-7C5C-B1BE7629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00B642A-B969-D7DB-787F-20022D8C4551}"/>
              </a:ext>
            </a:extLst>
          </p:cNvPr>
          <p:cNvSpPr txBox="1"/>
          <p:nvPr/>
        </p:nvSpPr>
        <p:spPr>
          <a:xfrm>
            <a:off x="483469" y="1666045"/>
            <a:ext cx="4324506"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 Use a proxy tool (Burp) to intercept the traffic.</a:t>
            </a:r>
          </a:p>
          <a:p>
            <a:pPr algn="l">
              <a:buFont typeface="+mj-lt"/>
              <a:buAutoNum type="arabicPeriod"/>
            </a:pPr>
            <a:r>
              <a:rPr lang="en-GB" sz="1600" b="0" i="0" dirty="0">
                <a:solidFill>
                  <a:srgbClr val="212529"/>
                </a:solidFill>
                <a:effectLst/>
                <a:latin typeface="Kanit" pitchFamily="2" charset="-34"/>
                <a:cs typeface="Kanit" pitchFamily="2" charset="-34"/>
              </a:rPr>
              <a:t> Enter a chat and leave a message to someone:</a:t>
            </a:r>
            <a:endParaRPr lang="en-GB" dirty="0">
              <a:solidFill>
                <a:schemeClr val="accent1"/>
              </a:solidFill>
              <a:latin typeface="+mn-lt"/>
            </a:endParaRPr>
          </a:p>
        </p:txBody>
      </p:sp>
      <p:pic>
        <p:nvPicPr>
          <p:cNvPr id="9" name="Picture 8" descr="A screenshot of a computer&#10;&#10;Description automatically generated">
            <a:extLst>
              <a:ext uri="{FF2B5EF4-FFF2-40B4-BE49-F238E27FC236}">
                <a16:creationId xmlns:a16="http://schemas.microsoft.com/office/drawing/2014/main" id="{D61EE02A-E488-F1C4-3BB8-EF01C3803B83}"/>
              </a:ext>
            </a:extLst>
          </p:cNvPr>
          <p:cNvPicPr>
            <a:picLocks noChangeAspect="1"/>
          </p:cNvPicPr>
          <p:nvPr/>
        </p:nvPicPr>
        <p:blipFill>
          <a:blip r:embed="rId4"/>
          <a:stretch>
            <a:fillRect/>
          </a:stretch>
        </p:blipFill>
        <p:spPr>
          <a:xfrm>
            <a:off x="4395019" y="1550970"/>
            <a:ext cx="7812718" cy="4797743"/>
          </a:xfrm>
          <a:prstGeom prst="rect">
            <a:avLst/>
          </a:prstGeom>
        </p:spPr>
      </p:pic>
      <p:sp>
        <p:nvSpPr>
          <p:cNvPr id="2" name="Title 1">
            <a:extLst>
              <a:ext uri="{FF2B5EF4-FFF2-40B4-BE49-F238E27FC236}">
                <a16:creationId xmlns:a16="http://schemas.microsoft.com/office/drawing/2014/main" id="{335F2530-9331-E888-B654-7C5F6D88A86D}"/>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19624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2C599-0509-185A-DD9C-86A1939D2E7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96DAD95-1C4D-712D-424E-8FA5EAD78DB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403644A9-C3CE-4DE1-0E5C-386D7D7BF838}"/>
              </a:ext>
            </a:extLst>
          </p:cNvPr>
          <p:cNvSpPr>
            <a:spLocks noGrp="1"/>
          </p:cNvSpPr>
          <p:nvPr>
            <p:ph type="sldNum" sz="quarter" idx="11"/>
          </p:nvPr>
        </p:nvSpPr>
        <p:spPr/>
        <p:txBody>
          <a:bodyPr/>
          <a:lstStyle/>
          <a:p>
            <a:fld id="{4C012138-8E1B-0248-81B8-1431062B3210}" type="slidenum">
              <a:rPr lang="ro-RO" smtClean="0"/>
              <a:pPr/>
              <a:t>43</a:t>
            </a:fld>
            <a:endParaRPr lang="ro-RO" dirty="0"/>
          </a:p>
        </p:txBody>
      </p:sp>
      <p:pic>
        <p:nvPicPr>
          <p:cNvPr id="17424" name="Picture 16">
            <a:extLst>
              <a:ext uri="{FF2B5EF4-FFF2-40B4-BE49-F238E27FC236}">
                <a16:creationId xmlns:a16="http://schemas.microsoft.com/office/drawing/2014/main" id="{F8680C4D-2288-53A8-E791-87292B214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0BA6F26-D804-2AEB-1013-4618A03E37C6}"/>
              </a:ext>
            </a:extLst>
          </p:cNvPr>
          <p:cNvSpPr txBox="1"/>
          <p:nvPr/>
        </p:nvSpPr>
        <p:spPr>
          <a:xfrm>
            <a:off x="483469" y="1666045"/>
            <a:ext cx="4324506"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3.Delete the message:</a:t>
            </a:r>
          </a:p>
        </p:txBody>
      </p:sp>
      <p:pic>
        <p:nvPicPr>
          <p:cNvPr id="3" name="Picture 2" descr="A screenshot of a computer&#10;&#10;Description automatically generated">
            <a:extLst>
              <a:ext uri="{FF2B5EF4-FFF2-40B4-BE49-F238E27FC236}">
                <a16:creationId xmlns:a16="http://schemas.microsoft.com/office/drawing/2014/main" id="{1B77F20E-55EB-E7AE-7301-B4A1D17D89E1}"/>
              </a:ext>
            </a:extLst>
          </p:cNvPr>
          <p:cNvPicPr>
            <a:picLocks noChangeAspect="1"/>
          </p:cNvPicPr>
          <p:nvPr/>
        </p:nvPicPr>
        <p:blipFill>
          <a:blip r:embed="rId4"/>
          <a:stretch>
            <a:fillRect/>
          </a:stretch>
        </p:blipFill>
        <p:spPr>
          <a:xfrm>
            <a:off x="4395018" y="1533776"/>
            <a:ext cx="7796981" cy="4806741"/>
          </a:xfrm>
          <a:prstGeom prst="rect">
            <a:avLst/>
          </a:prstGeom>
        </p:spPr>
      </p:pic>
      <p:sp>
        <p:nvSpPr>
          <p:cNvPr id="2" name="Title 1">
            <a:extLst>
              <a:ext uri="{FF2B5EF4-FFF2-40B4-BE49-F238E27FC236}">
                <a16:creationId xmlns:a16="http://schemas.microsoft.com/office/drawing/2014/main" id="{2844D0F4-18CA-2524-F12A-4C31A28D8869}"/>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792674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26E72-6B2C-EFBF-2440-96F6B8F67AB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8FDAA44-F91C-8DD2-41B2-A552D77B8D8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9EE9785-619B-77F7-82CE-67317F2E3C07}"/>
              </a:ext>
            </a:extLst>
          </p:cNvPr>
          <p:cNvSpPr>
            <a:spLocks noGrp="1"/>
          </p:cNvSpPr>
          <p:nvPr>
            <p:ph type="sldNum" sz="quarter" idx="11"/>
          </p:nvPr>
        </p:nvSpPr>
        <p:spPr/>
        <p:txBody>
          <a:bodyPr/>
          <a:lstStyle/>
          <a:p>
            <a:fld id="{4C012138-8E1B-0248-81B8-1431062B3210}" type="slidenum">
              <a:rPr lang="ro-RO" smtClean="0"/>
              <a:pPr/>
              <a:t>44</a:t>
            </a:fld>
            <a:endParaRPr lang="ro-RO" dirty="0"/>
          </a:p>
        </p:txBody>
      </p:sp>
      <p:pic>
        <p:nvPicPr>
          <p:cNvPr id="17424" name="Picture 16">
            <a:extLst>
              <a:ext uri="{FF2B5EF4-FFF2-40B4-BE49-F238E27FC236}">
                <a16:creationId xmlns:a16="http://schemas.microsoft.com/office/drawing/2014/main" id="{48161151-AFC4-A673-2D08-A44345DA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6187878-7F16-5338-F09E-8E0B2104CDA0}"/>
              </a:ext>
            </a:extLst>
          </p:cNvPr>
          <p:cNvSpPr txBox="1"/>
          <p:nvPr/>
        </p:nvSpPr>
        <p:spPr>
          <a:xfrm>
            <a:off x="483469" y="1666045"/>
            <a:ext cx="3911549"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4.Now let’s read the chat as the attacker user using the above vulnerability ‘Read other people’s messages’.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It will say, ‘This message was deleted’, as seen below:</a:t>
            </a:r>
          </a:p>
        </p:txBody>
      </p:sp>
      <p:pic>
        <p:nvPicPr>
          <p:cNvPr id="4" name="Picture 3" descr="A screenshot of a computer screen&#10;&#10;Description automatically generated">
            <a:extLst>
              <a:ext uri="{FF2B5EF4-FFF2-40B4-BE49-F238E27FC236}">
                <a16:creationId xmlns:a16="http://schemas.microsoft.com/office/drawing/2014/main" id="{E34CE4AD-C04C-0C91-19BA-19CD26E8EC15}"/>
              </a:ext>
            </a:extLst>
          </p:cNvPr>
          <p:cNvPicPr>
            <a:picLocks noChangeAspect="1"/>
          </p:cNvPicPr>
          <p:nvPr/>
        </p:nvPicPr>
        <p:blipFill>
          <a:blip r:embed="rId4"/>
          <a:stretch>
            <a:fillRect/>
          </a:stretch>
        </p:blipFill>
        <p:spPr>
          <a:xfrm>
            <a:off x="4395018" y="1804465"/>
            <a:ext cx="7870556" cy="4537144"/>
          </a:xfrm>
          <a:prstGeom prst="rect">
            <a:avLst/>
          </a:prstGeom>
        </p:spPr>
      </p:pic>
      <p:sp>
        <p:nvSpPr>
          <p:cNvPr id="2" name="Title 1">
            <a:extLst>
              <a:ext uri="{FF2B5EF4-FFF2-40B4-BE49-F238E27FC236}">
                <a16:creationId xmlns:a16="http://schemas.microsoft.com/office/drawing/2014/main" id="{104EAD74-A442-CC77-5895-5AAA87CE75C2}"/>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656912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43DF-3A99-723A-7DE6-0667663CDCD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DF812AA-3365-7AA1-16B2-6CA6CD3D8BE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40C5075-64DA-297C-7AE9-9604E4A18205}"/>
              </a:ext>
            </a:extLst>
          </p:cNvPr>
          <p:cNvSpPr>
            <a:spLocks noGrp="1"/>
          </p:cNvSpPr>
          <p:nvPr>
            <p:ph type="sldNum" sz="quarter" idx="11"/>
          </p:nvPr>
        </p:nvSpPr>
        <p:spPr/>
        <p:txBody>
          <a:bodyPr/>
          <a:lstStyle/>
          <a:p>
            <a:fld id="{4C012138-8E1B-0248-81B8-1431062B3210}" type="slidenum">
              <a:rPr lang="ro-RO" smtClean="0"/>
              <a:pPr/>
              <a:t>45</a:t>
            </a:fld>
            <a:endParaRPr lang="ro-RO" dirty="0"/>
          </a:p>
        </p:txBody>
      </p:sp>
      <p:pic>
        <p:nvPicPr>
          <p:cNvPr id="17424" name="Picture 16">
            <a:extLst>
              <a:ext uri="{FF2B5EF4-FFF2-40B4-BE49-F238E27FC236}">
                <a16:creationId xmlns:a16="http://schemas.microsoft.com/office/drawing/2014/main" id="{3FD41500-F3F7-BB51-6200-D3B58B230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E22C09E-B018-3BDB-B3A9-CA810FB7B57C}"/>
              </a:ext>
            </a:extLst>
          </p:cNvPr>
          <p:cNvSpPr txBox="1"/>
          <p:nvPr/>
        </p:nvSpPr>
        <p:spPr>
          <a:xfrm>
            <a:off x="483469" y="1666045"/>
            <a:ext cx="3911549"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5.Now if we call the same DELETE request, as the attacker, we will get back the original message:</a:t>
            </a:r>
          </a:p>
        </p:txBody>
      </p:sp>
      <p:pic>
        <p:nvPicPr>
          <p:cNvPr id="3" name="Picture 2" descr="A screenshot of a computer&#10;&#10;Description automatically generated">
            <a:extLst>
              <a:ext uri="{FF2B5EF4-FFF2-40B4-BE49-F238E27FC236}">
                <a16:creationId xmlns:a16="http://schemas.microsoft.com/office/drawing/2014/main" id="{B11EBD10-4C66-406B-9DCC-A5ED3103CB38}"/>
              </a:ext>
            </a:extLst>
          </p:cNvPr>
          <p:cNvPicPr>
            <a:picLocks noChangeAspect="1"/>
          </p:cNvPicPr>
          <p:nvPr/>
        </p:nvPicPr>
        <p:blipFill>
          <a:blip r:embed="rId4"/>
          <a:stretch>
            <a:fillRect/>
          </a:stretch>
        </p:blipFill>
        <p:spPr>
          <a:xfrm>
            <a:off x="4395018" y="1804467"/>
            <a:ext cx="7876162" cy="4555819"/>
          </a:xfrm>
          <a:prstGeom prst="rect">
            <a:avLst/>
          </a:prstGeom>
        </p:spPr>
      </p:pic>
      <p:sp>
        <p:nvSpPr>
          <p:cNvPr id="2" name="Title 1">
            <a:extLst>
              <a:ext uri="{FF2B5EF4-FFF2-40B4-BE49-F238E27FC236}">
                <a16:creationId xmlns:a16="http://schemas.microsoft.com/office/drawing/2014/main" id="{A01992A2-E64C-09D4-67E2-1227FB129B2B}"/>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049696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9DE89-C9F1-4E5B-451E-3F47159B147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07A78D0-6D01-0DBB-1AD9-7979E157E1C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1A07CA1-215F-E245-1886-7BB7443A993F}"/>
              </a:ext>
            </a:extLst>
          </p:cNvPr>
          <p:cNvSpPr>
            <a:spLocks noGrp="1"/>
          </p:cNvSpPr>
          <p:nvPr>
            <p:ph type="sldNum" sz="quarter" idx="11"/>
          </p:nvPr>
        </p:nvSpPr>
        <p:spPr/>
        <p:txBody>
          <a:bodyPr/>
          <a:lstStyle/>
          <a:p>
            <a:fld id="{4C012138-8E1B-0248-81B8-1431062B3210}" type="slidenum">
              <a:rPr lang="ro-RO" smtClean="0"/>
              <a:pPr/>
              <a:t>46</a:t>
            </a:fld>
            <a:endParaRPr lang="ro-RO" dirty="0"/>
          </a:p>
        </p:txBody>
      </p:sp>
      <p:pic>
        <p:nvPicPr>
          <p:cNvPr id="17424" name="Picture 16">
            <a:extLst>
              <a:ext uri="{FF2B5EF4-FFF2-40B4-BE49-F238E27FC236}">
                <a16:creationId xmlns:a16="http://schemas.microsoft.com/office/drawing/2014/main" id="{C1557E5C-D447-1A36-AB59-62BB6004B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74B6191-2D84-365E-3584-AF8C69DC072C}"/>
              </a:ext>
            </a:extLst>
          </p:cNvPr>
          <p:cNvSpPr txBox="1"/>
          <p:nvPr/>
        </p:nvSpPr>
        <p:spPr>
          <a:xfrm>
            <a:off x="483469" y="1666045"/>
            <a:ext cx="3911549"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Edit a message, as a different user than the participants in the chat</a:t>
            </a:r>
          </a:p>
          <a:p>
            <a:pPr algn="l"/>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1.First, let’s send a message and intercept the request:</a:t>
            </a:r>
          </a:p>
        </p:txBody>
      </p:sp>
      <p:pic>
        <p:nvPicPr>
          <p:cNvPr id="9" name="Picture 8" descr="A screenshot of a computer&#10;&#10;Description automatically generated">
            <a:extLst>
              <a:ext uri="{FF2B5EF4-FFF2-40B4-BE49-F238E27FC236}">
                <a16:creationId xmlns:a16="http://schemas.microsoft.com/office/drawing/2014/main" id="{E44515D5-CBD7-9527-A2CA-F77C9AB849C4}"/>
              </a:ext>
            </a:extLst>
          </p:cNvPr>
          <p:cNvPicPr>
            <a:picLocks noChangeAspect="1"/>
          </p:cNvPicPr>
          <p:nvPr/>
        </p:nvPicPr>
        <p:blipFill>
          <a:blip r:embed="rId4"/>
          <a:stretch>
            <a:fillRect/>
          </a:stretch>
        </p:blipFill>
        <p:spPr>
          <a:xfrm>
            <a:off x="4395017" y="1990168"/>
            <a:ext cx="7919133" cy="4301176"/>
          </a:xfrm>
          <a:prstGeom prst="rect">
            <a:avLst/>
          </a:prstGeom>
        </p:spPr>
      </p:pic>
      <p:sp>
        <p:nvSpPr>
          <p:cNvPr id="2" name="Title 1">
            <a:extLst>
              <a:ext uri="{FF2B5EF4-FFF2-40B4-BE49-F238E27FC236}">
                <a16:creationId xmlns:a16="http://schemas.microsoft.com/office/drawing/2014/main" id="{D0855B9F-7FB8-BD0C-82E2-EADA12729394}"/>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613945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B64FC-751D-B5DC-917C-5635D0853CBB}"/>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FFA3030-2181-FADA-0F41-1CFCF528F26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CB6000A-8C0C-A456-9716-FF91BA014EEB}"/>
              </a:ext>
            </a:extLst>
          </p:cNvPr>
          <p:cNvSpPr>
            <a:spLocks noGrp="1"/>
          </p:cNvSpPr>
          <p:nvPr>
            <p:ph type="sldNum" sz="quarter" idx="11"/>
          </p:nvPr>
        </p:nvSpPr>
        <p:spPr/>
        <p:txBody>
          <a:bodyPr/>
          <a:lstStyle/>
          <a:p>
            <a:fld id="{4C012138-8E1B-0248-81B8-1431062B3210}" type="slidenum">
              <a:rPr lang="ro-RO" smtClean="0"/>
              <a:pPr/>
              <a:t>47</a:t>
            </a:fld>
            <a:endParaRPr lang="ro-RO" dirty="0"/>
          </a:p>
        </p:txBody>
      </p:sp>
      <p:pic>
        <p:nvPicPr>
          <p:cNvPr id="17424" name="Picture 16">
            <a:extLst>
              <a:ext uri="{FF2B5EF4-FFF2-40B4-BE49-F238E27FC236}">
                <a16:creationId xmlns:a16="http://schemas.microsoft.com/office/drawing/2014/main" id="{9A5E994A-C2E2-89A8-D108-A6EE74FC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7020C34-21C8-2A79-8EC7-4FF5E6758646}"/>
              </a:ext>
            </a:extLst>
          </p:cNvPr>
          <p:cNvSpPr txBox="1"/>
          <p:nvPr/>
        </p:nvSpPr>
        <p:spPr>
          <a:xfrm>
            <a:off x="483469" y="1666045"/>
            <a:ext cx="4339254"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2.And let’s use the previous vulnerability to ‘Read other people’s messages’ as the attacker, in order to find the </a:t>
            </a:r>
            <a:r>
              <a:rPr lang="en-GB" sz="1600" b="0" i="0" dirty="0" err="1">
                <a:solidFill>
                  <a:srgbClr val="212529"/>
                </a:solidFill>
                <a:effectLst/>
                <a:latin typeface="Kanit" pitchFamily="2" charset="-34"/>
                <a:cs typeface="Kanit" pitchFamily="2" charset="-34"/>
              </a:rPr>
              <a:t>messageID</a:t>
            </a:r>
            <a:r>
              <a:rPr lang="en-GB" sz="1600" b="0" i="0" dirty="0">
                <a:solidFill>
                  <a:srgbClr val="212529"/>
                </a:solidFill>
                <a:effectLst/>
                <a:latin typeface="Kanit" pitchFamily="2" charset="-34"/>
                <a:cs typeface="Kanit" pitchFamily="2" charset="-34"/>
              </a:rPr>
              <a:t> (‘0fec78e9-0068-48f1-8563-7144474cc7e2’)</a:t>
            </a:r>
          </a:p>
        </p:txBody>
      </p:sp>
      <p:pic>
        <p:nvPicPr>
          <p:cNvPr id="9" name="Picture 8" descr="A screenshot of a computer&#10;&#10;Description automatically generated">
            <a:extLst>
              <a:ext uri="{FF2B5EF4-FFF2-40B4-BE49-F238E27FC236}">
                <a16:creationId xmlns:a16="http://schemas.microsoft.com/office/drawing/2014/main" id="{DDFBE12F-3CEE-70B9-3333-F604E8DA03AA}"/>
              </a:ext>
            </a:extLst>
          </p:cNvPr>
          <p:cNvPicPr>
            <a:picLocks noChangeAspect="1"/>
          </p:cNvPicPr>
          <p:nvPr/>
        </p:nvPicPr>
        <p:blipFill>
          <a:blip r:embed="rId4"/>
          <a:stretch>
            <a:fillRect/>
          </a:stretch>
        </p:blipFill>
        <p:spPr>
          <a:xfrm>
            <a:off x="4582559" y="2075253"/>
            <a:ext cx="7759973" cy="4275593"/>
          </a:xfrm>
          <a:prstGeom prst="rect">
            <a:avLst/>
          </a:prstGeom>
        </p:spPr>
      </p:pic>
      <p:sp>
        <p:nvSpPr>
          <p:cNvPr id="2" name="Title 1">
            <a:extLst>
              <a:ext uri="{FF2B5EF4-FFF2-40B4-BE49-F238E27FC236}">
                <a16:creationId xmlns:a16="http://schemas.microsoft.com/office/drawing/2014/main" id="{45078DD7-97FC-CBEC-1530-36A90DB17C37}"/>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09797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1EFA3-9236-5CCA-5FF8-05A065B5475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9BA890D9-A0C2-41BD-1816-6C670CB13F3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FE8D866-7FF6-4CE7-505C-1607269F580A}"/>
              </a:ext>
            </a:extLst>
          </p:cNvPr>
          <p:cNvSpPr>
            <a:spLocks noGrp="1"/>
          </p:cNvSpPr>
          <p:nvPr>
            <p:ph type="sldNum" sz="quarter" idx="11"/>
          </p:nvPr>
        </p:nvSpPr>
        <p:spPr/>
        <p:txBody>
          <a:bodyPr/>
          <a:lstStyle/>
          <a:p>
            <a:fld id="{4C012138-8E1B-0248-81B8-1431062B3210}" type="slidenum">
              <a:rPr lang="ro-RO" smtClean="0"/>
              <a:pPr/>
              <a:t>48</a:t>
            </a:fld>
            <a:endParaRPr lang="ro-RO" dirty="0"/>
          </a:p>
        </p:txBody>
      </p:sp>
      <p:pic>
        <p:nvPicPr>
          <p:cNvPr id="17424" name="Picture 16">
            <a:extLst>
              <a:ext uri="{FF2B5EF4-FFF2-40B4-BE49-F238E27FC236}">
                <a16:creationId xmlns:a16="http://schemas.microsoft.com/office/drawing/2014/main" id="{ECA9A645-3A3E-8F31-696B-B3863D1F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F27A803-8A2F-DA83-2C53-8FDE0B044F78}"/>
              </a:ext>
            </a:extLst>
          </p:cNvPr>
          <p:cNvSpPr txBox="1"/>
          <p:nvPr/>
        </p:nvSpPr>
        <p:spPr>
          <a:xfrm>
            <a:off x="483469" y="1666045"/>
            <a:ext cx="4339254"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3.The victim will receive a notification:</a:t>
            </a:r>
          </a:p>
        </p:txBody>
      </p:sp>
      <p:pic>
        <p:nvPicPr>
          <p:cNvPr id="3" name="Picture 2" descr="A blue ocean with white waves&#10;&#10;Description automatically generated with medium confidence">
            <a:extLst>
              <a:ext uri="{FF2B5EF4-FFF2-40B4-BE49-F238E27FC236}">
                <a16:creationId xmlns:a16="http://schemas.microsoft.com/office/drawing/2014/main" id="{88FB61AA-AC83-0386-B7AA-086F6F541146}"/>
              </a:ext>
            </a:extLst>
          </p:cNvPr>
          <p:cNvPicPr>
            <a:picLocks noChangeAspect="1"/>
          </p:cNvPicPr>
          <p:nvPr/>
        </p:nvPicPr>
        <p:blipFill>
          <a:blip r:embed="rId4"/>
          <a:stretch>
            <a:fillRect/>
          </a:stretch>
        </p:blipFill>
        <p:spPr>
          <a:xfrm>
            <a:off x="5115957" y="1666045"/>
            <a:ext cx="2417903" cy="5210006"/>
          </a:xfrm>
          <a:prstGeom prst="rect">
            <a:avLst/>
          </a:prstGeom>
        </p:spPr>
      </p:pic>
      <p:sp>
        <p:nvSpPr>
          <p:cNvPr id="2" name="Title 1">
            <a:extLst>
              <a:ext uri="{FF2B5EF4-FFF2-40B4-BE49-F238E27FC236}">
                <a16:creationId xmlns:a16="http://schemas.microsoft.com/office/drawing/2014/main" id="{FABEB657-4DED-2C9F-5FD0-FA47BD3F66E0}"/>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310144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1607F-F691-FBE2-2EF0-A8F8FCBFE41D}"/>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743AF0C-566B-E06F-BFEE-79BE05D650CA}"/>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90E15CD-2F94-23C9-4DC0-5D2B5296D7E3}"/>
              </a:ext>
            </a:extLst>
          </p:cNvPr>
          <p:cNvSpPr>
            <a:spLocks noGrp="1"/>
          </p:cNvSpPr>
          <p:nvPr>
            <p:ph type="sldNum" sz="quarter" idx="11"/>
          </p:nvPr>
        </p:nvSpPr>
        <p:spPr/>
        <p:txBody>
          <a:bodyPr/>
          <a:lstStyle/>
          <a:p>
            <a:fld id="{4C012138-8E1B-0248-81B8-1431062B3210}" type="slidenum">
              <a:rPr lang="ro-RO" smtClean="0"/>
              <a:pPr/>
              <a:t>49</a:t>
            </a:fld>
            <a:endParaRPr lang="ro-RO" dirty="0"/>
          </a:p>
        </p:txBody>
      </p:sp>
      <p:pic>
        <p:nvPicPr>
          <p:cNvPr id="17424" name="Picture 16">
            <a:extLst>
              <a:ext uri="{FF2B5EF4-FFF2-40B4-BE49-F238E27FC236}">
                <a16:creationId xmlns:a16="http://schemas.microsoft.com/office/drawing/2014/main" id="{95ED272D-AB02-9714-9B35-38B15887E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BC24622-F343-3E05-857A-84F6BF679378}"/>
              </a:ext>
            </a:extLst>
          </p:cNvPr>
          <p:cNvSpPr txBox="1"/>
          <p:nvPr/>
        </p:nvSpPr>
        <p:spPr>
          <a:xfrm>
            <a:off x="483469" y="1666045"/>
            <a:ext cx="4339254"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4.Edit the message as the attacker, using the </a:t>
            </a:r>
            <a:r>
              <a:rPr lang="en-GB" sz="1600" b="0" i="0" dirty="0" err="1">
                <a:solidFill>
                  <a:srgbClr val="212529"/>
                </a:solidFill>
                <a:effectLst/>
                <a:latin typeface="Kanit" pitchFamily="2" charset="-34"/>
                <a:cs typeface="Kanit" pitchFamily="2" charset="-34"/>
              </a:rPr>
              <a:t>messageID</a:t>
            </a:r>
            <a:r>
              <a:rPr lang="en-GB" sz="1600" b="0" i="0" dirty="0">
                <a:solidFill>
                  <a:srgbClr val="212529"/>
                </a:solidFill>
                <a:effectLst/>
                <a:latin typeface="Kanit" pitchFamily="2" charset="-34"/>
                <a:cs typeface="Kanit" pitchFamily="2" charset="-34"/>
              </a:rPr>
              <a:t> and the method PUT on the same endpoint:</a:t>
            </a:r>
          </a:p>
        </p:txBody>
      </p:sp>
      <p:pic>
        <p:nvPicPr>
          <p:cNvPr id="9" name="Picture 8" descr="A screenshot of a computer&#10;&#10;Description automatically generated">
            <a:extLst>
              <a:ext uri="{FF2B5EF4-FFF2-40B4-BE49-F238E27FC236}">
                <a16:creationId xmlns:a16="http://schemas.microsoft.com/office/drawing/2014/main" id="{44883BE9-A834-9C5E-A237-C13EC9704787}"/>
              </a:ext>
            </a:extLst>
          </p:cNvPr>
          <p:cNvPicPr>
            <a:picLocks noChangeAspect="1"/>
          </p:cNvPicPr>
          <p:nvPr/>
        </p:nvPicPr>
        <p:blipFill>
          <a:blip r:embed="rId4"/>
          <a:stretch>
            <a:fillRect/>
          </a:stretch>
        </p:blipFill>
        <p:spPr>
          <a:xfrm>
            <a:off x="4594225" y="2435459"/>
            <a:ext cx="7520276" cy="3925584"/>
          </a:xfrm>
          <a:prstGeom prst="rect">
            <a:avLst/>
          </a:prstGeom>
        </p:spPr>
      </p:pic>
      <p:sp>
        <p:nvSpPr>
          <p:cNvPr id="2" name="Title 1">
            <a:extLst>
              <a:ext uri="{FF2B5EF4-FFF2-40B4-BE49-F238E27FC236}">
                <a16:creationId xmlns:a16="http://schemas.microsoft.com/office/drawing/2014/main" id="{02BCBD54-9379-E6D3-9555-21C036BBC003}"/>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2229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287C-03AE-A24B-BAA1-017FBD9595F3}"/>
              </a:ext>
            </a:extLst>
          </p:cNvPr>
          <p:cNvSpPr>
            <a:spLocks noGrp="1"/>
          </p:cNvSpPr>
          <p:nvPr>
            <p:ph type="title"/>
          </p:nvPr>
        </p:nvSpPr>
        <p:spPr>
          <a:xfrm>
            <a:off x="483469" y="254642"/>
            <a:ext cx="8255417" cy="711312"/>
          </a:xfrm>
        </p:spPr>
        <p:txBody>
          <a:bodyPr vert="horz">
            <a:normAutofit fontScale="90000"/>
          </a:bodyPr>
          <a:lstStyle/>
          <a:p>
            <a:r>
              <a:rPr lang="en-US" dirty="0"/>
              <a:t>OWASP Top 10 - #1 Security Risk</a:t>
            </a:r>
            <a:endParaRPr lang="ro-RO" dirty="0"/>
          </a:p>
        </p:txBody>
      </p:sp>
      <p:sp>
        <p:nvSpPr>
          <p:cNvPr id="10" name="Footer Placeholder 3">
            <a:extLst>
              <a:ext uri="{FF2B5EF4-FFF2-40B4-BE49-F238E27FC236}">
                <a16:creationId xmlns:a16="http://schemas.microsoft.com/office/drawing/2014/main" id="{1675C6D8-5C8A-4378-B691-CC644456B0A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090BD6D-E978-0844-9116-A706998E962D}"/>
              </a:ext>
            </a:extLst>
          </p:cNvPr>
          <p:cNvSpPr>
            <a:spLocks noGrp="1"/>
          </p:cNvSpPr>
          <p:nvPr>
            <p:ph type="sldNum" sz="quarter" idx="11"/>
          </p:nvPr>
        </p:nvSpPr>
        <p:spPr/>
        <p:txBody>
          <a:bodyPr/>
          <a:lstStyle/>
          <a:p>
            <a:fld id="{4C012138-8E1B-0248-81B8-1431062B3210}" type="slidenum">
              <a:rPr lang="ro-RO" smtClean="0"/>
              <a:pPr/>
              <a:t>5</a:t>
            </a:fld>
            <a:endParaRPr lang="ro-RO" dirty="0"/>
          </a:p>
        </p:txBody>
      </p:sp>
      <p:sp>
        <p:nvSpPr>
          <p:cNvPr id="106" name="TextBox 105">
            <a:extLst>
              <a:ext uri="{FF2B5EF4-FFF2-40B4-BE49-F238E27FC236}">
                <a16:creationId xmlns:a16="http://schemas.microsoft.com/office/drawing/2014/main" id="{CDCF70BF-C02D-4463-B316-4771FAC73F16}"/>
              </a:ext>
            </a:extLst>
          </p:cNvPr>
          <p:cNvSpPr txBox="1"/>
          <p:nvPr/>
        </p:nvSpPr>
        <p:spPr>
          <a:xfrm>
            <a:off x="9648169" y="4317366"/>
            <a:ext cx="2361080" cy="923330"/>
          </a:xfrm>
          <a:prstGeom prst="rect">
            <a:avLst/>
          </a:prstGeom>
          <a:noFill/>
        </p:spPr>
        <p:txBody>
          <a:bodyPr wrap="square">
            <a:spAutoFit/>
          </a:bodyPr>
          <a:lstStyle/>
          <a:p>
            <a:r>
              <a:rPr lang="en-GB" dirty="0">
                <a:solidFill>
                  <a:schemeClr val="accent1"/>
                </a:solidFill>
                <a:latin typeface="+mn-lt"/>
              </a:rPr>
              <a:t>Web Apps: #1 Broken Access Controls Category</a:t>
            </a:r>
          </a:p>
        </p:txBody>
      </p:sp>
      <p:pic>
        <p:nvPicPr>
          <p:cNvPr id="17424" name="Picture 16">
            <a:extLst>
              <a:ext uri="{FF2B5EF4-FFF2-40B4-BE49-F238E27FC236}">
                <a16:creationId xmlns:a16="http://schemas.microsoft.com/office/drawing/2014/main" id="{21CF41A6-92C8-4936-B621-3AFAABA91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58E3EF-D21C-958D-2F28-287AACA42B9B}"/>
              </a:ext>
            </a:extLst>
          </p:cNvPr>
          <p:cNvPicPr>
            <a:picLocks noChangeAspect="1"/>
          </p:cNvPicPr>
          <p:nvPr/>
        </p:nvPicPr>
        <p:blipFill>
          <a:blip r:embed="rId4"/>
          <a:stretch>
            <a:fillRect/>
          </a:stretch>
        </p:blipFill>
        <p:spPr>
          <a:xfrm>
            <a:off x="0" y="3734068"/>
            <a:ext cx="8915400" cy="2513634"/>
          </a:xfrm>
          <a:prstGeom prst="rect">
            <a:avLst/>
          </a:prstGeom>
        </p:spPr>
      </p:pic>
      <p:pic>
        <p:nvPicPr>
          <p:cNvPr id="4" name="Picture 3">
            <a:extLst>
              <a:ext uri="{FF2B5EF4-FFF2-40B4-BE49-F238E27FC236}">
                <a16:creationId xmlns:a16="http://schemas.microsoft.com/office/drawing/2014/main" id="{823EE229-772D-2026-224C-99211A7580F0}"/>
              </a:ext>
            </a:extLst>
          </p:cNvPr>
          <p:cNvPicPr>
            <a:picLocks noChangeAspect="1"/>
          </p:cNvPicPr>
          <p:nvPr/>
        </p:nvPicPr>
        <p:blipFill>
          <a:blip r:embed="rId5"/>
          <a:stretch>
            <a:fillRect/>
          </a:stretch>
        </p:blipFill>
        <p:spPr>
          <a:xfrm>
            <a:off x="0" y="1252555"/>
            <a:ext cx="7772400" cy="2037985"/>
          </a:xfrm>
          <a:prstGeom prst="rect">
            <a:avLst/>
          </a:prstGeom>
        </p:spPr>
      </p:pic>
      <p:sp>
        <p:nvSpPr>
          <p:cNvPr id="6" name="TextBox 5">
            <a:extLst>
              <a:ext uri="{FF2B5EF4-FFF2-40B4-BE49-F238E27FC236}">
                <a16:creationId xmlns:a16="http://schemas.microsoft.com/office/drawing/2014/main" id="{BBE33772-FF84-D78B-95A7-A413FB6E1954}"/>
              </a:ext>
            </a:extLst>
          </p:cNvPr>
          <p:cNvSpPr txBox="1"/>
          <p:nvPr/>
        </p:nvSpPr>
        <p:spPr>
          <a:xfrm>
            <a:off x="9648169" y="2070600"/>
            <a:ext cx="2543825" cy="923330"/>
          </a:xfrm>
          <a:prstGeom prst="rect">
            <a:avLst/>
          </a:prstGeom>
          <a:noFill/>
        </p:spPr>
        <p:txBody>
          <a:bodyPr wrap="square">
            <a:spAutoFit/>
          </a:bodyPr>
          <a:lstStyle/>
          <a:p>
            <a:r>
              <a:rPr lang="en-GB" dirty="0">
                <a:solidFill>
                  <a:schemeClr val="accent1"/>
                </a:solidFill>
                <a:latin typeface="+mn-lt"/>
              </a:rPr>
              <a:t>APIs: #1 Broken Object Level Authorization Category</a:t>
            </a:r>
          </a:p>
        </p:txBody>
      </p:sp>
      <p:cxnSp>
        <p:nvCxnSpPr>
          <p:cNvPr id="11" name="Straight Connector 10">
            <a:extLst>
              <a:ext uri="{FF2B5EF4-FFF2-40B4-BE49-F238E27FC236}">
                <a16:creationId xmlns:a16="http://schemas.microsoft.com/office/drawing/2014/main" id="{79CE2502-2F03-3D1D-9E7D-624B75D8CC36}"/>
              </a:ext>
            </a:extLst>
          </p:cNvPr>
          <p:cNvCxnSpPr>
            <a:cxnSpLocks/>
          </p:cNvCxnSpPr>
          <p:nvPr/>
        </p:nvCxnSpPr>
        <p:spPr>
          <a:xfrm>
            <a:off x="8964206" y="3350688"/>
            <a:ext cx="0" cy="2957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2FE067-3AE7-FEF7-FD0E-9EF60A1A4124}"/>
              </a:ext>
            </a:extLst>
          </p:cNvPr>
          <p:cNvCxnSpPr>
            <a:cxnSpLocks/>
          </p:cNvCxnSpPr>
          <p:nvPr/>
        </p:nvCxnSpPr>
        <p:spPr>
          <a:xfrm>
            <a:off x="8967100" y="1567145"/>
            <a:ext cx="0" cy="1723395"/>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descr="A group of colorful rectangular objects&#10;&#10;Description automatically generated">
            <a:extLst>
              <a:ext uri="{FF2B5EF4-FFF2-40B4-BE49-F238E27FC236}">
                <a16:creationId xmlns:a16="http://schemas.microsoft.com/office/drawing/2014/main" id="{48E55C82-0AD0-1626-43D9-CD2CEB538743}"/>
              </a:ext>
            </a:extLst>
          </p:cNvPr>
          <p:cNvPicPr>
            <a:picLocks noChangeAspect="1"/>
          </p:cNvPicPr>
          <p:nvPr/>
        </p:nvPicPr>
        <p:blipFill>
          <a:blip r:embed="rId6"/>
          <a:stretch>
            <a:fillRect/>
          </a:stretch>
        </p:blipFill>
        <p:spPr>
          <a:xfrm>
            <a:off x="9117753" y="2063472"/>
            <a:ext cx="416150" cy="416150"/>
          </a:xfrm>
          <a:prstGeom prst="rect">
            <a:avLst/>
          </a:prstGeom>
        </p:spPr>
      </p:pic>
      <p:pic>
        <p:nvPicPr>
          <p:cNvPr id="14" name="Picture 13" descr="A group of colorful rectangular objects&#10;&#10;Description automatically generated">
            <a:extLst>
              <a:ext uri="{FF2B5EF4-FFF2-40B4-BE49-F238E27FC236}">
                <a16:creationId xmlns:a16="http://schemas.microsoft.com/office/drawing/2014/main" id="{BBF42104-9429-71E0-23C2-F3DEADAE2BE7}"/>
              </a:ext>
            </a:extLst>
          </p:cNvPr>
          <p:cNvPicPr>
            <a:picLocks noChangeAspect="1"/>
          </p:cNvPicPr>
          <p:nvPr/>
        </p:nvPicPr>
        <p:blipFill>
          <a:blip r:embed="rId6"/>
          <a:stretch>
            <a:fillRect/>
          </a:stretch>
        </p:blipFill>
        <p:spPr>
          <a:xfrm>
            <a:off x="9117753" y="4317366"/>
            <a:ext cx="416150" cy="416150"/>
          </a:xfrm>
          <a:prstGeom prst="rect">
            <a:avLst/>
          </a:prstGeom>
        </p:spPr>
      </p:pic>
    </p:spTree>
    <p:extLst>
      <p:ext uri="{BB962C8B-B14F-4D97-AF65-F5344CB8AC3E}">
        <p14:creationId xmlns:p14="http://schemas.microsoft.com/office/powerpoint/2010/main" val="1694567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5A8E-B841-A724-D3CB-3B56C66165B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76B12AD-60EF-9F48-ADA5-18AB7B33E4B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CFFE4EF-E24C-43E7-97E5-4EADE1E9E0DB}"/>
              </a:ext>
            </a:extLst>
          </p:cNvPr>
          <p:cNvSpPr>
            <a:spLocks noGrp="1"/>
          </p:cNvSpPr>
          <p:nvPr>
            <p:ph type="sldNum" sz="quarter" idx="11"/>
          </p:nvPr>
        </p:nvSpPr>
        <p:spPr/>
        <p:txBody>
          <a:bodyPr/>
          <a:lstStyle/>
          <a:p>
            <a:fld id="{4C012138-8E1B-0248-81B8-1431062B3210}" type="slidenum">
              <a:rPr lang="ro-RO" smtClean="0"/>
              <a:pPr/>
              <a:t>50</a:t>
            </a:fld>
            <a:endParaRPr lang="ro-RO" dirty="0"/>
          </a:p>
        </p:txBody>
      </p:sp>
      <p:pic>
        <p:nvPicPr>
          <p:cNvPr id="17424" name="Picture 16">
            <a:extLst>
              <a:ext uri="{FF2B5EF4-FFF2-40B4-BE49-F238E27FC236}">
                <a16:creationId xmlns:a16="http://schemas.microsoft.com/office/drawing/2014/main" id="{85E7355E-07EE-2A98-9DF5-DA37B80B0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8159249-3433-B72F-9BE3-0D23CAAE9FAD}"/>
              </a:ext>
            </a:extLst>
          </p:cNvPr>
          <p:cNvSpPr txBox="1"/>
          <p:nvPr/>
        </p:nvSpPr>
        <p:spPr>
          <a:xfrm>
            <a:off x="483469" y="1666045"/>
            <a:ext cx="4501486"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5.When the victim taps on the notification from the above step 3, he will see the following message set by the attacker in step 4.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There will be an ‘edited’ sign below the actual message but there are no signs of who did the edit. In addition, every account name is not unique and the attacker could choose any name possible.</a:t>
            </a:r>
          </a:p>
        </p:txBody>
      </p:sp>
      <p:pic>
        <p:nvPicPr>
          <p:cNvPr id="3" name="Picture 2" descr="A screenshot of a phone&#10;&#10;Description automatically generated">
            <a:extLst>
              <a:ext uri="{FF2B5EF4-FFF2-40B4-BE49-F238E27FC236}">
                <a16:creationId xmlns:a16="http://schemas.microsoft.com/office/drawing/2014/main" id="{EB2EABA3-B884-9DD2-22A6-6672AFCAA552}"/>
              </a:ext>
            </a:extLst>
          </p:cNvPr>
          <p:cNvPicPr>
            <a:picLocks noChangeAspect="1"/>
          </p:cNvPicPr>
          <p:nvPr/>
        </p:nvPicPr>
        <p:blipFill>
          <a:blip r:embed="rId4"/>
          <a:stretch>
            <a:fillRect/>
          </a:stretch>
        </p:blipFill>
        <p:spPr>
          <a:xfrm>
            <a:off x="5345247" y="1666045"/>
            <a:ext cx="2407274" cy="5208961"/>
          </a:xfrm>
          <a:prstGeom prst="rect">
            <a:avLst/>
          </a:prstGeom>
        </p:spPr>
      </p:pic>
      <p:sp>
        <p:nvSpPr>
          <p:cNvPr id="2" name="Title 1">
            <a:extLst>
              <a:ext uri="{FF2B5EF4-FFF2-40B4-BE49-F238E27FC236}">
                <a16:creationId xmlns:a16="http://schemas.microsoft.com/office/drawing/2014/main" id="{896EB246-81A9-0FB4-5674-A07F5A80A79A}"/>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189365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EBE33-A14D-4DC7-A019-2DE47B331F4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D2FD71D-D6D9-44EE-9C4B-D9D5A329522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05C7D5F-1AFD-91C4-39B2-A50397B6B1BF}"/>
              </a:ext>
            </a:extLst>
          </p:cNvPr>
          <p:cNvSpPr>
            <a:spLocks noGrp="1"/>
          </p:cNvSpPr>
          <p:nvPr>
            <p:ph type="sldNum" sz="quarter" idx="11"/>
          </p:nvPr>
        </p:nvSpPr>
        <p:spPr/>
        <p:txBody>
          <a:bodyPr/>
          <a:lstStyle/>
          <a:p>
            <a:fld id="{4C012138-8E1B-0248-81B8-1431062B3210}" type="slidenum">
              <a:rPr lang="ro-RO" smtClean="0"/>
              <a:pPr/>
              <a:t>51</a:t>
            </a:fld>
            <a:endParaRPr lang="ro-RO" dirty="0"/>
          </a:p>
        </p:txBody>
      </p:sp>
      <p:pic>
        <p:nvPicPr>
          <p:cNvPr id="17424" name="Picture 16">
            <a:extLst>
              <a:ext uri="{FF2B5EF4-FFF2-40B4-BE49-F238E27FC236}">
                <a16:creationId xmlns:a16="http://schemas.microsoft.com/office/drawing/2014/main" id="{BF59B427-8F3A-A16C-F7A5-BF4F7D559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E94513B-44A0-B2E6-4AB9-A65CE0CBAC9F}"/>
              </a:ext>
            </a:extLst>
          </p:cNvPr>
          <p:cNvSpPr txBox="1"/>
          <p:nvPr/>
        </p:nvSpPr>
        <p:spPr>
          <a:xfrm>
            <a:off x="483469" y="1666042"/>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You can update someone else’s profile information, including name, sexuality, age, etc.</a:t>
            </a:r>
          </a:p>
        </p:txBody>
      </p:sp>
      <p:sp>
        <p:nvSpPr>
          <p:cNvPr id="4" name="Title 1">
            <a:extLst>
              <a:ext uri="{FF2B5EF4-FFF2-40B4-BE49-F238E27FC236}">
                <a16:creationId xmlns:a16="http://schemas.microsoft.com/office/drawing/2014/main" id="{0309247D-9A5F-7B9B-78F9-4DAEB56D1DDE}"/>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#5 – Update someone else’s profile information</a:t>
            </a:r>
            <a:endParaRPr lang="ro-RO" sz="2800" dirty="0"/>
          </a:p>
        </p:txBody>
      </p:sp>
      <p:sp>
        <p:nvSpPr>
          <p:cNvPr id="7" name="TextBox 6">
            <a:extLst>
              <a:ext uri="{FF2B5EF4-FFF2-40B4-BE49-F238E27FC236}">
                <a16:creationId xmlns:a16="http://schemas.microsoft.com/office/drawing/2014/main" id="{ADD19D41-C271-FEE5-6E68-7076BD94AE25}"/>
              </a:ext>
            </a:extLst>
          </p:cNvPr>
          <p:cNvSpPr txBox="1"/>
          <p:nvPr/>
        </p:nvSpPr>
        <p:spPr>
          <a:xfrm>
            <a:off x="509344" y="2520999"/>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ProfileUpdate</a:t>
            </a:r>
            <a:r>
              <a:rPr lang="en-GB" b="0" i="0" dirty="0">
                <a:solidFill>
                  <a:srgbClr val="212529"/>
                </a:solidFill>
                <a:effectLst/>
                <a:latin typeface="Kanit" pitchFamily="2" charset="-34"/>
                <a:cs typeface="Kanit" pitchFamily="2" charset="-34"/>
              </a:rPr>
              <a:t>”)</a:t>
            </a:r>
          </a:p>
        </p:txBody>
      </p:sp>
      <p:sp>
        <p:nvSpPr>
          <p:cNvPr id="2" name="TextBox 1">
            <a:extLst>
              <a:ext uri="{FF2B5EF4-FFF2-40B4-BE49-F238E27FC236}">
                <a16:creationId xmlns:a16="http://schemas.microsoft.com/office/drawing/2014/main" id="{0CBB9390-0293-529E-04DC-156EC139827B}"/>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461C1E15-119A-F44A-A792-AE0FA73531FB}"/>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418D8847-70C0-CFCB-4A07-D6551503EE17}"/>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911663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BA70C-5F07-C128-81DB-3AC1FB46CC7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338AD72-C1B9-B993-7B2B-1197EB601AE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252ADF4-5275-960A-C8B6-C9FDC5CFDA52}"/>
              </a:ext>
            </a:extLst>
          </p:cNvPr>
          <p:cNvSpPr>
            <a:spLocks noGrp="1"/>
          </p:cNvSpPr>
          <p:nvPr>
            <p:ph type="sldNum" sz="quarter" idx="11"/>
          </p:nvPr>
        </p:nvSpPr>
        <p:spPr/>
        <p:txBody>
          <a:bodyPr/>
          <a:lstStyle/>
          <a:p>
            <a:fld id="{4C012138-8E1B-0248-81B8-1431062B3210}" type="slidenum">
              <a:rPr lang="ro-RO" smtClean="0"/>
              <a:pPr/>
              <a:t>52</a:t>
            </a:fld>
            <a:endParaRPr lang="ro-RO" dirty="0"/>
          </a:p>
        </p:txBody>
      </p:sp>
      <p:pic>
        <p:nvPicPr>
          <p:cNvPr id="17424" name="Picture 16">
            <a:extLst>
              <a:ext uri="{FF2B5EF4-FFF2-40B4-BE49-F238E27FC236}">
                <a16:creationId xmlns:a16="http://schemas.microsoft.com/office/drawing/2014/main" id="{4D84DBCB-408A-11D5-7342-D7F5BC676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326A4FF-55A3-F5AF-9B36-2BDA634B2395}"/>
              </a:ext>
            </a:extLst>
          </p:cNvPr>
          <p:cNvSpPr txBox="1"/>
          <p:nvPr/>
        </p:nvSpPr>
        <p:spPr>
          <a:xfrm>
            <a:off x="483468" y="1666045"/>
            <a:ext cx="10165241" cy="144655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r>
              <a:rPr lang="en-GB" b="0" i="0" dirty="0">
                <a:solidFill>
                  <a:srgbClr val="212529"/>
                </a:solidFill>
                <a:effectLst/>
                <a:latin typeface="Kanit" pitchFamily="2" charset="-34"/>
                <a:cs typeface="Kanit" pitchFamily="2" charset="-34"/>
              </a:rPr>
              <a:t>1.Let’s login the mobile application as the ‘attacker’ and go to the ‘Profile’ – ‘Edit Profile’ menu.</a:t>
            </a:r>
            <a:br>
              <a:rPr lang="en-GB" dirty="0"/>
            </a:br>
            <a:r>
              <a:rPr lang="en-GB" b="0" i="0" dirty="0">
                <a:solidFill>
                  <a:srgbClr val="212529"/>
                </a:solidFill>
                <a:effectLst/>
                <a:latin typeface="Kanit" pitchFamily="2" charset="-34"/>
                <a:cs typeface="Kanit" pitchFamily="2" charset="-34"/>
              </a:rPr>
              <a:t>2.Edit 1 thing on the profile such as ‘bio’, save the change, and intercept the /</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request with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ProfileUpdate</a:t>
            </a:r>
            <a:r>
              <a:rPr lang="en-GB" b="0" i="0" dirty="0">
                <a:solidFill>
                  <a:srgbClr val="212529"/>
                </a:solidFill>
                <a:effectLst/>
                <a:latin typeface="Kanit" pitchFamily="2" charset="-34"/>
                <a:cs typeface="Kanit" pitchFamily="2" charset="-34"/>
              </a:rPr>
              <a:t>’.</a:t>
            </a:r>
            <a:br>
              <a:rPr lang="en-GB" dirty="0"/>
            </a:br>
            <a:endParaRPr lang="en-GB" dirty="0">
              <a:solidFill>
                <a:schemeClr val="accent1"/>
              </a:solidFill>
              <a:latin typeface="+mn-lt"/>
            </a:endParaRPr>
          </a:p>
        </p:txBody>
      </p:sp>
      <p:pic>
        <p:nvPicPr>
          <p:cNvPr id="4" name="Picture 3" descr="A screenshot of a computer&#10;&#10;Description automatically generated">
            <a:extLst>
              <a:ext uri="{FF2B5EF4-FFF2-40B4-BE49-F238E27FC236}">
                <a16:creationId xmlns:a16="http://schemas.microsoft.com/office/drawing/2014/main" id="{E8CBE8E2-3304-C1EE-DBB0-58B331B0901E}"/>
              </a:ext>
            </a:extLst>
          </p:cNvPr>
          <p:cNvPicPr>
            <a:picLocks noChangeAspect="1"/>
          </p:cNvPicPr>
          <p:nvPr/>
        </p:nvPicPr>
        <p:blipFill>
          <a:blip r:embed="rId4"/>
          <a:stretch>
            <a:fillRect/>
          </a:stretch>
        </p:blipFill>
        <p:spPr>
          <a:xfrm>
            <a:off x="5098774" y="2533677"/>
            <a:ext cx="6998804" cy="3815034"/>
          </a:xfrm>
          <a:prstGeom prst="rect">
            <a:avLst/>
          </a:prstGeom>
        </p:spPr>
      </p:pic>
      <p:sp>
        <p:nvSpPr>
          <p:cNvPr id="7" name="TextBox 6">
            <a:extLst>
              <a:ext uri="{FF2B5EF4-FFF2-40B4-BE49-F238E27FC236}">
                <a16:creationId xmlns:a16="http://schemas.microsoft.com/office/drawing/2014/main" id="{95253152-EDB2-D3B7-1703-6B399EF26B63}"/>
              </a:ext>
            </a:extLst>
          </p:cNvPr>
          <p:cNvSpPr txBox="1"/>
          <p:nvPr/>
        </p:nvSpPr>
        <p:spPr>
          <a:xfrm>
            <a:off x="471985" y="2794895"/>
            <a:ext cx="4626789" cy="1200329"/>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3.Modify in the intercepted request the ‘id’ parameter and add the id of your victim. In addition, add the parameters that you want to update, such as ‘bio’.</a:t>
            </a:r>
          </a:p>
        </p:txBody>
      </p:sp>
      <p:sp>
        <p:nvSpPr>
          <p:cNvPr id="9" name="Title 1">
            <a:extLst>
              <a:ext uri="{FF2B5EF4-FFF2-40B4-BE49-F238E27FC236}">
                <a16:creationId xmlns:a16="http://schemas.microsoft.com/office/drawing/2014/main" id="{53D5CAA7-4C12-A61C-F419-84DB1092F7E3}"/>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#5 – Update someone else’s profile information</a:t>
            </a:r>
            <a:endParaRPr lang="ro-RO" sz="2800" dirty="0"/>
          </a:p>
        </p:txBody>
      </p:sp>
    </p:spTree>
    <p:extLst>
      <p:ext uri="{BB962C8B-B14F-4D97-AF65-F5344CB8AC3E}">
        <p14:creationId xmlns:p14="http://schemas.microsoft.com/office/powerpoint/2010/main" val="2610132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3093-5011-8DE3-65BA-15D6FB7D20A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97C6685-5F92-2509-3E59-D8E4356DC60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63E18516-4678-A432-A475-D37E73280DDE}"/>
              </a:ext>
            </a:extLst>
          </p:cNvPr>
          <p:cNvSpPr>
            <a:spLocks noGrp="1"/>
          </p:cNvSpPr>
          <p:nvPr>
            <p:ph type="sldNum" sz="quarter" idx="11"/>
          </p:nvPr>
        </p:nvSpPr>
        <p:spPr/>
        <p:txBody>
          <a:bodyPr/>
          <a:lstStyle/>
          <a:p>
            <a:fld id="{4C012138-8E1B-0248-81B8-1431062B3210}" type="slidenum">
              <a:rPr lang="ro-RO" smtClean="0"/>
              <a:pPr/>
              <a:t>53</a:t>
            </a:fld>
            <a:endParaRPr lang="ro-RO" dirty="0"/>
          </a:p>
        </p:txBody>
      </p:sp>
      <p:pic>
        <p:nvPicPr>
          <p:cNvPr id="17424" name="Picture 16">
            <a:extLst>
              <a:ext uri="{FF2B5EF4-FFF2-40B4-BE49-F238E27FC236}">
                <a16:creationId xmlns:a16="http://schemas.microsoft.com/office/drawing/2014/main" id="{CB3D4232-EFC9-4D5D-7AC9-F0C1599CC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A3A0DF5-0C68-B441-3AEE-624D688A48DE}"/>
              </a:ext>
            </a:extLst>
          </p:cNvPr>
          <p:cNvSpPr txBox="1"/>
          <p:nvPr/>
        </p:nvSpPr>
        <p:spPr>
          <a:xfrm>
            <a:off x="483469" y="1666042"/>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You could send ‘Likes’ from profile#2 to profile#3 while logged in as profile#1.</a:t>
            </a:r>
          </a:p>
        </p:txBody>
      </p:sp>
      <p:sp>
        <p:nvSpPr>
          <p:cNvPr id="7" name="TextBox 6">
            <a:extLst>
              <a:ext uri="{FF2B5EF4-FFF2-40B4-BE49-F238E27FC236}">
                <a16:creationId xmlns:a16="http://schemas.microsoft.com/office/drawing/2014/main" id="{9BE6A962-5FE3-6AF1-7523-E679EDA70029}"/>
              </a:ext>
            </a:extLst>
          </p:cNvPr>
          <p:cNvSpPr txBox="1"/>
          <p:nvPr/>
        </p:nvSpPr>
        <p:spPr>
          <a:xfrm>
            <a:off x="483469" y="2402299"/>
            <a:ext cx="4575547"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ProfileLike</a:t>
            </a:r>
            <a:r>
              <a:rPr lang="en-GB" b="0" i="0" dirty="0">
                <a:solidFill>
                  <a:srgbClr val="212529"/>
                </a:solidFill>
                <a:effectLst/>
                <a:latin typeface="Kanit" pitchFamily="2" charset="-34"/>
                <a:cs typeface="Kanit" pitchFamily="2" charset="-34"/>
              </a:rPr>
              <a:t>)</a:t>
            </a:r>
          </a:p>
        </p:txBody>
      </p:sp>
      <p:sp>
        <p:nvSpPr>
          <p:cNvPr id="2" name="TextBox 1">
            <a:extLst>
              <a:ext uri="{FF2B5EF4-FFF2-40B4-BE49-F238E27FC236}">
                <a16:creationId xmlns:a16="http://schemas.microsoft.com/office/drawing/2014/main" id="{D68FA8D1-CB17-4F45-71C6-089B4A79F4B4}"/>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58318FB2-D220-9327-9E71-A401E7ED322F}"/>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0D8A87F0-8913-2D12-CDE8-1D099192CF04}"/>
              </a:ext>
            </a:extLst>
          </p:cNvPr>
          <p:cNvPicPr>
            <a:picLocks noChangeAspect="1"/>
          </p:cNvPicPr>
          <p:nvPr/>
        </p:nvPicPr>
        <p:blipFill>
          <a:blip r:embed="rId4"/>
          <a:stretch>
            <a:fillRect/>
          </a:stretch>
        </p:blipFill>
        <p:spPr>
          <a:xfrm>
            <a:off x="8780811" y="555773"/>
            <a:ext cx="416150" cy="416150"/>
          </a:xfrm>
          <a:prstGeom prst="rect">
            <a:avLst/>
          </a:prstGeom>
        </p:spPr>
      </p:pic>
      <p:sp>
        <p:nvSpPr>
          <p:cNvPr id="9" name="Title 1">
            <a:extLst>
              <a:ext uri="{FF2B5EF4-FFF2-40B4-BE49-F238E27FC236}">
                <a16:creationId xmlns:a16="http://schemas.microsoft.com/office/drawing/2014/main" id="{CA8E801C-571E-5782-1DDA-EE75F36177D7}"/>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416793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3A29-7C1C-8530-7780-2EC0019BB1F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8E722FC-2364-A672-870F-3528A84424D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13C9DCA4-1444-0EE6-B902-42B9202F3A41}"/>
              </a:ext>
            </a:extLst>
          </p:cNvPr>
          <p:cNvSpPr>
            <a:spLocks noGrp="1"/>
          </p:cNvSpPr>
          <p:nvPr>
            <p:ph type="sldNum" sz="quarter" idx="11"/>
          </p:nvPr>
        </p:nvSpPr>
        <p:spPr/>
        <p:txBody>
          <a:bodyPr/>
          <a:lstStyle/>
          <a:p>
            <a:fld id="{4C012138-8E1B-0248-81B8-1431062B3210}" type="slidenum">
              <a:rPr lang="ro-RO" smtClean="0"/>
              <a:pPr/>
              <a:t>54</a:t>
            </a:fld>
            <a:endParaRPr lang="ro-RO" dirty="0"/>
          </a:p>
        </p:txBody>
      </p:sp>
      <p:pic>
        <p:nvPicPr>
          <p:cNvPr id="17424" name="Picture 16">
            <a:extLst>
              <a:ext uri="{FF2B5EF4-FFF2-40B4-BE49-F238E27FC236}">
                <a16:creationId xmlns:a16="http://schemas.microsoft.com/office/drawing/2014/main" id="{D43C94EC-B32F-0E5B-5B74-C43909E06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18694F5-648C-FF9A-28FA-644378BD0FD9}"/>
              </a:ext>
            </a:extLst>
          </p:cNvPr>
          <p:cNvSpPr txBox="1"/>
          <p:nvPr/>
        </p:nvSpPr>
        <p:spPr>
          <a:xfrm>
            <a:off x="483468" y="1666045"/>
            <a:ext cx="4239003"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1.Below is a request to send a normal ‘Like’, from user with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ending in ‘…9c’ to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‘…1f’, and the successful response:</a:t>
            </a:r>
          </a:p>
        </p:txBody>
      </p:sp>
      <p:pic>
        <p:nvPicPr>
          <p:cNvPr id="9" name="Picture 8">
            <a:extLst>
              <a:ext uri="{FF2B5EF4-FFF2-40B4-BE49-F238E27FC236}">
                <a16:creationId xmlns:a16="http://schemas.microsoft.com/office/drawing/2014/main" id="{56803F4D-2780-F584-743B-E2265B259F6E}"/>
              </a:ext>
            </a:extLst>
          </p:cNvPr>
          <p:cNvPicPr>
            <a:picLocks noChangeAspect="1"/>
          </p:cNvPicPr>
          <p:nvPr/>
        </p:nvPicPr>
        <p:blipFill>
          <a:blip r:embed="rId4"/>
          <a:stretch>
            <a:fillRect/>
          </a:stretch>
        </p:blipFill>
        <p:spPr>
          <a:xfrm>
            <a:off x="4606724" y="2121457"/>
            <a:ext cx="7585275" cy="4238830"/>
          </a:xfrm>
          <a:prstGeom prst="rect">
            <a:avLst/>
          </a:prstGeom>
        </p:spPr>
      </p:pic>
      <p:sp>
        <p:nvSpPr>
          <p:cNvPr id="11" name="Title 1">
            <a:extLst>
              <a:ext uri="{FF2B5EF4-FFF2-40B4-BE49-F238E27FC236}">
                <a16:creationId xmlns:a16="http://schemas.microsoft.com/office/drawing/2014/main" id="{29BFF39C-9F40-1577-C6C9-7003575FC1CC}"/>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692817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C668F-8203-9294-C50E-8360B014651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F307361-5987-1D9D-B15D-E9F70E622E3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C718348-57C9-B478-0423-4158D3AFD91D}"/>
              </a:ext>
            </a:extLst>
          </p:cNvPr>
          <p:cNvSpPr>
            <a:spLocks noGrp="1"/>
          </p:cNvSpPr>
          <p:nvPr>
            <p:ph type="sldNum" sz="quarter" idx="11"/>
          </p:nvPr>
        </p:nvSpPr>
        <p:spPr/>
        <p:txBody>
          <a:bodyPr/>
          <a:lstStyle/>
          <a:p>
            <a:fld id="{4C012138-8E1B-0248-81B8-1431062B3210}" type="slidenum">
              <a:rPr lang="ro-RO" smtClean="0"/>
              <a:pPr/>
              <a:t>55</a:t>
            </a:fld>
            <a:endParaRPr lang="ro-RO" dirty="0"/>
          </a:p>
        </p:txBody>
      </p:sp>
      <p:pic>
        <p:nvPicPr>
          <p:cNvPr id="17424" name="Picture 16">
            <a:extLst>
              <a:ext uri="{FF2B5EF4-FFF2-40B4-BE49-F238E27FC236}">
                <a16:creationId xmlns:a16="http://schemas.microsoft.com/office/drawing/2014/main" id="{2B9D1210-ECB2-494F-522A-94958AEFC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0440165-879A-8491-AB6F-758E68350B14}"/>
              </a:ext>
            </a:extLst>
          </p:cNvPr>
          <p:cNvSpPr txBox="1"/>
          <p:nvPr/>
        </p:nvSpPr>
        <p:spPr>
          <a:xfrm>
            <a:off x="483469" y="1666045"/>
            <a:ext cx="3475074"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2.Below is the request and response with a reverse like, from ‘…1f’ to ‘…9c’, which errors:</a:t>
            </a:r>
          </a:p>
        </p:txBody>
      </p:sp>
      <p:pic>
        <p:nvPicPr>
          <p:cNvPr id="3" name="Picture 2" descr="A screenshot of a computer&#10;&#10;Description automatically generated">
            <a:extLst>
              <a:ext uri="{FF2B5EF4-FFF2-40B4-BE49-F238E27FC236}">
                <a16:creationId xmlns:a16="http://schemas.microsoft.com/office/drawing/2014/main" id="{4E644E08-532F-84F7-513A-0B3AAC9C188F}"/>
              </a:ext>
            </a:extLst>
          </p:cNvPr>
          <p:cNvPicPr>
            <a:picLocks noChangeAspect="1"/>
          </p:cNvPicPr>
          <p:nvPr/>
        </p:nvPicPr>
        <p:blipFill>
          <a:blip r:embed="rId4"/>
          <a:stretch>
            <a:fillRect/>
          </a:stretch>
        </p:blipFill>
        <p:spPr>
          <a:xfrm>
            <a:off x="3912669" y="1828800"/>
            <a:ext cx="8279331" cy="4531486"/>
          </a:xfrm>
          <a:prstGeom prst="rect">
            <a:avLst/>
          </a:prstGeom>
        </p:spPr>
      </p:pic>
      <p:sp>
        <p:nvSpPr>
          <p:cNvPr id="11" name="Title 1">
            <a:extLst>
              <a:ext uri="{FF2B5EF4-FFF2-40B4-BE49-F238E27FC236}">
                <a16:creationId xmlns:a16="http://schemas.microsoft.com/office/drawing/2014/main" id="{996A9B5D-3239-A010-1D2F-0F0B110D6963}"/>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12801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72679-579C-4190-1A6F-5BBA92D1BE1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25B708C-BFCD-628F-69D3-A14A99C8A0F7}"/>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87DA697-DF68-8733-62C1-9185B90A314C}"/>
              </a:ext>
            </a:extLst>
          </p:cNvPr>
          <p:cNvSpPr>
            <a:spLocks noGrp="1"/>
          </p:cNvSpPr>
          <p:nvPr>
            <p:ph type="sldNum" sz="quarter" idx="11"/>
          </p:nvPr>
        </p:nvSpPr>
        <p:spPr/>
        <p:txBody>
          <a:bodyPr/>
          <a:lstStyle/>
          <a:p>
            <a:fld id="{4C012138-8E1B-0248-81B8-1431062B3210}" type="slidenum">
              <a:rPr lang="ro-RO" smtClean="0"/>
              <a:pPr/>
              <a:t>56</a:t>
            </a:fld>
            <a:endParaRPr lang="ro-RO" dirty="0"/>
          </a:p>
        </p:txBody>
      </p:sp>
      <p:pic>
        <p:nvPicPr>
          <p:cNvPr id="17424" name="Picture 16">
            <a:extLst>
              <a:ext uri="{FF2B5EF4-FFF2-40B4-BE49-F238E27FC236}">
                <a16:creationId xmlns:a16="http://schemas.microsoft.com/office/drawing/2014/main" id="{3DA978A9-8A4D-3D2A-18A7-6B45FFE4C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E7F7AD1-64B4-33CD-57F2-498F45F89140}"/>
              </a:ext>
            </a:extLst>
          </p:cNvPr>
          <p:cNvSpPr txBox="1"/>
          <p:nvPr/>
        </p:nvSpPr>
        <p:spPr>
          <a:xfrm>
            <a:off x="483468" y="1666045"/>
            <a:ext cx="6698997" cy="830997"/>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3.Now, send a like from a random profile ‘….d3’ to one of our profiles ‘…1f’ , while logged in as user ‘…9c’:</a:t>
            </a:r>
          </a:p>
        </p:txBody>
      </p:sp>
      <p:pic>
        <p:nvPicPr>
          <p:cNvPr id="4" name="Picture 3" descr="A screenshot of a computer&#10;&#10;Description automatically generated">
            <a:extLst>
              <a:ext uri="{FF2B5EF4-FFF2-40B4-BE49-F238E27FC236}">
                <a16:creationId xmlns:a16="http://schemas.microsoft.com/office/drawing/2014/main" id="{4ECC6E48-3433-8A12-2248-62A9A9EEAAB7}"/>
              </a:ext>
            </a:extLst>
          </p:cNvPr>
          <p:cNvPicPr>
            <a:picLocks noChangeAspect="1"/>
          </p:cNvPicPr>
          <p:nvPr/>
        </p:nvPicPr>
        <p:blipFill>
          <a:blip r:embed="rId4"/>
          <a:stretch>
            <a:fillRect/>
          </a:stretch>
        </p:blipFill>
        <p:spPr>
          <a:xfrm>
            <a:off x="3882661" y="2908142"/>
            <a:ext cx="8276604" cy="3375556"/>
          </a:xfrm>
          <a:prstGeom prst="rect">
            <a:avLst/>
          </a:prstGeom>
        </p:spPr>
      </p:pic>
      <p:sp>
        <p:nvSpPr>
          <p:cNvPr id="11" name="Title 1">
            <a:extLst>
              <a:ext uri="{FF2B5EF4-FFF2-40B4-BE49-F238E27FC236}">
                <a16:creationId xmlns:a16="http://schemas.microsoft.com/office/drawing/2014/main" id="{C9831902-1BFD-41C1-9C08-9B4DE201F527}"/>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2057947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0D80-E908-0F56-01A2-A7B1CDCA6E9D}"/>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90AA87D-95E0-77F2-4A26-088534FB97E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C7DD294-24CA-93FF-35DB-B48C61575914}"/>
              </a:ext>
            </a:extLst>
          </p:cNvPr>
          <p:cNvSpPr>
            <a:spLocks noGrp="1"/>
          </p:cNvSpPr>
          <p:nvPr>
            <p:ph type="sldNum" sz="quarter" idx="11"/>
          </p:nvPr>
        </p:nvSpPr>
        <p:spPr/>
        <p:txBody>
          <a:bodyPr/>
          <a:lstStyle/>
          <a:p>
            <a:fld id="{4C012138-8E1B-0248-81B8-1431062B3210}" type="slidenum">
              <a:rPr lang="ro-RO" smtClean="0"/>
              <a:pPr/>
              <a:t>57</a:t>
            </a:fld>
            <a:endParaRPr lang="ro-RO" dirty="0"/>
          </a:p>
        </p:txBody>
      </p:sp>
      <p:pic>
        <p:nvPicPr>
          <p:cNvPr id="17424" name="Picture 16">
            <a:extLst>
              <a:ext uri="{FF2B5EF4-FFF2-40B4-BE49-F238E27FC236}">
                <a16:creationId xmlns:a16="http://schemas.microsoft.com/office/drawing/2014/main" id="{91C37D26-652B-C7D0-9281-1F9CFFD3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5119D00-D852-6DB8-74E5-C043A99D7B46}"/>
              </a:ext>
            </a:extLst>
          </p:cNvPr>
          <p:cNvSpPr txBox="1"/>
          <p:nvPr/>
        </p:nvSpPr>
        <p:spPr>
          <a:xfrm>
            <a:off x="483468" y="1666045"/>
            <a:ext cx="3567671"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4.Now get the profile details (</a:t>
            </a:r>
            <a:r>
              <a:rPr lang="en-GB" sz="1600" b="0" i="0" dirty="0" err="1">
                <a:solidFill>
                  <a:srgbClr val="212529"/>
                </a:solidFill>
                <a:effectLst/>
                <a:latin typeface="Kanit" pitchFamily="2" charset="-34"/>
                <a:cs typeface="Kanit" pitchFamily="2" charset="-34"/>
              </a:rPr>
              <a:t>ImaginaryName</a:t>
            </a:r>
            <a:r>
              <a:rPr lang="en-GB" sz="1600" b="0" i="0" dirty="0">
                <a:solidFill>
                  <a:srgbClr val="212529"/>
                </a:solidFill>
                <a:effectLst/>
                <a:latin typeface="Kanit" pitchFamily="2" charset="-34"/>
                <a:cs typeface="Kanit" pitchFamily="2" charset="-34"/>
              </a:rPr>
              <a:t>) of that user with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‘…d3’:</a:t>
            </a:r>
          </a:p>
        </p:txBody>
      </p:sp>
      <p:pic>
        <p:nvPicPr>
          <p:cNvPr id="3" name="Picture 2" descr="A screenshot of a computer&#10;&#10;Description automatically generated">
            <a:extLst>
              <a:ext uri="{FF2B5EF4-FFF2-40B4-BE49-F238E27FC236}">
                <a16:creationId xmlns:a16="http://schemas.microsoft.com/office/drawing/2014/main" id="{DC7B8FEA-D9F1-E96D-4432-2199852D69E3}"/>
              </a:ext>
            </a:extLst>
          </p:cNvPr>
          <p:cNvPicPr>
            <a:picLocks noChangeAspect="1"/>
          </p:cNvPicPr>
          <p:nvPr/>
        </p:nvPicPr>
        <p:blipFill>
          <a:blip r:embed="rId4"/>
          <a:stretch>
            <a:fillRect/>
          </a:stretch>
        </p:blipFill>
        <p:spPr>
          <a:xfrm>
            <a:off x="3848090" y="1794071"/>
            <a:ext cx="8343909" cy="4564609"/>
          </a:xfrm>
          <a:prstGeom prst="rect">
            <a:avLst/>
          </a:prstGeom>
        </p:spPr>
      </p:pic>
      <p:sp>
        <p:nvSpPr>
          <p:cNvPr id="9" name="Title 1">
            <a:extLst>
              <a:ext uri="{FF2B5EF4-FFF2-40B4-BE49-F238E27FC236}">
                <a16:creationId xmlns:a16="http://schemas.microsoft.com/office/drawing/2014/main" id="{4F98EAF1-D073-48EB-DDEC-A6F6885EB1D1}"/>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1203221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EC47-3661-2B0F-F2EC-1E61B4C7E2B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1EA9AB1-8181-36D5-9158-040B8E2322A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FBDE9D0-D91B-3B16-6E97-8EEF317D0CB6}"/>
              </a:ext>
            </a:extLst>
          </p:cNvPr>
          <p:cNvSpPr>
            <a:spLocks noGrp="1"/>
          </p:cNvSpPr>
          <p:nvPr>
            <p:ph type="sldNum" sz="quarter" idx="11"/>
          </p:nvPr>
        </p:nvSpPr>
        <p:spPr/>
        <p:txBody>
          <a:bodyPr/>
          <a:lstStyle/>
          <a:p>
            <a:fld id="{4C012138-8E1B-0248-81B8-1431062B3210}" type="slidenum">
              <a:rPr lang="ro-RO" smtClean="0"/>
              <a:pPr/>
              <a:t>58</a:t>
            </a:fld>
            <a:endParaRPr lang="ro-RO" dirty="0"/>
          </a:p>
        </p:txBody>
      </p:sp>
      <p:pic>
        <p:nvPicPr>
          <p:cNvPr id="17424" name="Picture 16">
            <a:extLst>
              <a:ext uri="{FF2B5EF4-FFF2-40B4-BE49-F238E27FC236}">
                <a16:creationId xmlns:a16="http://schemas.microsoft.com/office/drawing/2014/main" id="{6B802E21-90C1-20B4-5740-310868822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177F906-DB7B-EBA3-C1B3-8BD7C268D1F0}"/>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 Now, let’s check our list of likes in the app to see if we received a like from user ‘Anni’.</a:t>
            </a:r>
            <a:br>
              <a:rPr lang="en-GB" sz="1600" dirty="0"/>
            </a:br>
            <a:r>
              <a:rPr lang="en-GB" sz="1600" b="0" i="0" dirty="0">
                <a:solidFill>
                  <a:srgbClr val="212529"/>
                </a:solidFill>
                <a:effectLst/>
                <a:latin typeface="Kanit" pitchFamily="2" charset="-34"/>
                <a:cs typeface="Kanit" pitchFamily="2" charset="-34"/>
              </a:rPr>
              <a:t>Given that we have a Premium account, we can view this information in the app. Indeed, we can see that we have received a ‘Like’ from ‘Anni’:</a:t>
            </a:r>
          </a:p>
        </p:txBody>
      </p:sp>
      <p:pic>
        <p:nvPicPr>
          <p:cNvPr id="4" name="Picture 3" descr="A screenshot of a video chat&#10;&#10;Description automatically generated">
            <a:extLst>
              <a:ext uri="{FF2B5EF4-FFF2-40B4-BE49-F238E27FC236}">
                <a16:creationId xmlns:a16="http://schemas.microsoft.com/office/drawing/2014/main" id="{476E0E26-8A08-6AE6-5E77-C674DD8FE2CF}"/>
              </a:ext>
            </a:extLst>
          </p:cNvPr>
          <p:cNvPicPr>
            <a:picLocks noChangeAspect="1"/>
          </p:cNvPicPr>
          <p:nvPr/>
        </p:nvPicPr>
        <p:blipFill>
          <a:blip r:embed="rId4"/>
          <a:stretch>
            <a:fillRect/>
          </a:stretch>
        </p:blipFill>
        <p:spPr>
          <a:xfrm>
            <a:off x="8193937" y="1666045"/>
            <a:ext cx="2363904" cy="5191954"/>
          </a:xfrm>
          <a:prstGeom prst="rect">
            <a:avLst/>
          </a:prstGeom>
        </p:spPr>
      </p:pic>
      <p:sp>
        <p:nvSpPr>
          <p:cNvPr id="9" name="Title 1">
            <a:extLst>
              <a:ext uri="{FF2B5EF4-FFF2-40B4-BE49-F238E27FC236}">
                <a16:creationId xmlns:a16="http://schemas.microsoft.com/office/drawing/2014/main" id="{1B097BBF-575D-E6C4-8A2D-0F7DD11C74CB}"/>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4163933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CD2B3-F905-3FC9-E2E4-6567DE53D476}"/>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7B5BBFC-9887-4529-12F7-A9772A09B3A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F0DE6EC-4A75-D941-6215-02EF60F353EA}"/>
              </a:ext>
            </a:extLst>
          </p:cNvPr>
          <p:cNvSpPr>
            <a:spLocks noGrp="1"/>
          </p:cNvSpPr>
          <p:nvPr>
            <p:ph type="sldNum" sz="quarter" idx="11"/>
          </p:nvPr>
        </p:nvSpPr>
        <p:spPr/>
        <p:txBody>
          <a:bodyPr/>
          <a:lstStyle/>
          <a:p>
            <a:fld id="{4C012138-8E1B-0248-81B8-1431062B3210}" type="slidenum">
              <a:rPr lang="ro-RO" smtClean="0"/>
              <a:pPr/>
              <a:t>59</a:t>
            </a:fld>
            <a:endParaRPr lang="ro-RO" dirty="0"/>
          </a:p>
        </p:txBody>
      </p:sp>
      <p:pic>
        <p:nvPicPr>
          <p:cNvPr id="17424" name="Picture 16">
            <a:extLst>
              <a:ext uri="{FF2B5EF4-FFF2-40B4-BE49-F238E27FC236}">
                <a16:creationId xmlns:a16="http://schemas.microsoft.com/office/drawing/2014/main" id="{220C5438-3388-6484-9B00-88BA1E848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D15CE07-F265-46EA-6DE3-D35C29993D11}"/>
              </a:ext>
            </a:extLst>
          </p:cNvPr>
          <p:cNvSpPr txBox="1"/>
          <p:nvPr/>
        </p:nvSpPr>
        <p:spPr>
          <a:xfrm>
            <a:off x="483469" y="1666042"/>
            <a:ext cx="6929702" cy="1200329"/>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discovered that we can send messages to other people’s chats, even though we are not a participant in that chat.</a:t>
            </a:r>
          </a:p>
          <a:p>
            <a:br>
              <a:rPr lang="en-GB" dirty="0"/>
            </a:br>
            <a:endParaRPr lang="en-GB" dirty="0">
              <a:solidFill>
                <a:schemeClr val="accent1"/>
              </a:solidFill>
              <a:latin typeface="+mn-lt"/>
            </a:endParaRPr>
          </a:p>
        </p:txBody>
      </p:sp>
      <p:sp>
        <p:nvSpPr>
          <p:cNvPr id="4" name="Title 1">
            <a:extLst>
              <a:ext uri="{FF2B5EF4-FFF2-40B4-BE49-F238E27FC236}">
                <a16:creationId xmlns:a16="http://schemas.microsoft.com/office/drawing/2014/main" id="{FE4C9C87-830D-30DC-A7A9-7903478DD299}"/>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
        <p:nvSpPr>
          <p:cNvPr id="7" name="TextBox 6">
            <a:extLst>
              <a:ext uri="{FF2B5EF4-FFF2-40B4-BE49-F238E27FC236}">
                <a16:creationId xmlns:a16="http://schemas.microsoft.com/office/drawing/2014/main" id="{9D6F2834-596E-9B78-6F95-F170D0DE3C05}"/>
              </a:ext>
            </a:extLst>
          </p:cNvPr>
          <p:cNvSpPr txBox="1"/>
          <p:nvPr/>
        </p:nvSpPr>
        <p:spPr>
          <a:xfrm>
            <a:off x="471984" y="2494632"/>
            <a:ext cx="8172947" cy="1754326"/>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hlinkClick r:id="rId4"/>
              </a:rPr>
              <a:t>https://</a:t>
            </a:r>
            <a:r>
              <a:rPr lang="en-GB" b="0" i="0" dirty="0" err="1">
                <a:solidFill>
                  <a:srgbClr val="212529"/>
                </a:solidFill>
                <a:effectLst/>
                <a:latin typeface="Kanit" pitchFamily="2" charset="-34"/>
                <a:cs typeface="Kanit" pitchFamily="2" charset="-34"/>
                <a:hlinkClick r:id="rId4"/>
              </a:rPr>
              <a:t>chat.stream</a:t>
            </a:r>
            <a:r>
              <a:rPr lang="en-GB" b="0" i="0" dirty="0">
                <a:solidFill>
                  <a:srgbClr val="212529"/>
                </a:solidFill>
                <a:effectLst/>
                <a:latin typeface="Kanit" pitchFamily="2" charset="-34"/>
                <a:cs typeface="Kanit" pitchFamily="2" charset="-34"/>
                <a:hlinkClick r:id="rId4"/>
              </a:rPr>
              <a:t>-io-</a:t>
            </a:r>
            <a:r>
              <a:rPr lang="en-GB" b="0" i="0" dirty="0" err="1">
                <a:solidFill>
                  <a:srgbClr val="212529"/>
                </a:solidFill>
                <a:effectLst/>
                <a:latin typeface="Kanit" pitchFamily="2" charset="-34"/>
                <a:cs typeface="Kanit" pitchFamily="2" charset="-34"/>
                <a:hlinkClick r:id="rId4"/>
              </a:rPr>
              <a:t>api.com</a:t>
            </a:r>
            <a:r>
              <a:rPr lang="en-GB" b="0" i="0" dirty="0">
                <a:solidFill>
                  <a:srgbClr val="212529"/>
                </a:solidFill>
                <a:effectLst/>
                <a:latin typeface="Kanit" pitchFamily="2" charset="-34"/>
                <a:cs typeface="Kanit" pitchFamily="2" charset="-34"/>
                <a:hlinkClick r:id="rId4"/>
              </a:rPr>
              <a:t>/channels/messaging/&lt;</a:t>
            </a:r>
            <a:r>
              <a:rPr lang="en-GB" b="0" i="0" dirty="0" err="1">
                <a:solidFill>
                  <a:srgbClr val="212529"/>
                </a:solidFill>
                <a:effectLst/>
                <a:latin typeface="Kanit" pitchFamily="2" charset="-34"/>
                <a:cs typeface="Kanit" pitchFamily="2" charset="-34"/>
                <a:hlinkClick r:id="rId4"/>
              </a:rPr>
              <a:t>ChannelID</a:t>
            </a:r>
            <a:r>
              <a:rPr lang="en-GB" b="0" i="0" dirty="0">
                <a:solidFill>
                  <a:srgbClr val="212529"/>
                </a:solidFill>
                <a:effectLst/>
                <a:latin typeface="Kanit" pitchFamily="2" charset="-34"/>
                <a:cs typeface="Kanit" pitchFamily="2" charset="-34"/>
                <a:hlinkClick r:id="rId4"/>
              </a:rPr>
              <a:t>&gt;/message</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(Method: POST)</a:t>
            </a:r>
          </a:p>
          <a:p>
            <a:br>
              <a:rPr lang="en-GB" dirty="0"/>
            </a:br>
            <a:br>
              <a:rPr lang="en-GB" dirty="0"/>
            </a:br>
            <a:endParaRPr lang="en-GB" dirty="0">
              <a:solidFill>
                <a:schemeClr val="accent1"/>
              </a:solidFill>
              <a:latin typeface="+mn-lt"/>
            </a:endParaRPr>
          </a:p>
        </p:txBody>
      </p:sp>
      <p:sp>
        <p:nvSpPr>
          <p:cNvPr id="2" name="TextBox 1">
            <a:extLst>
              <a:ext uri="{FF2B5EF4-FFF2-40B4-BE49-F238E27FC236}">
                <a16:creationId xmlns:a16="http://schemas.microsoft.com/office/drawing/2014/main" id="{EAC791BA-6FC4-CD3F-52B1-78F6D6104A8A}"/>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D0E00369-78BF-E884-23D1-5079F0D28D17}"/>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97CCD7BC-A927-F535-4F19-9E9F2F01E494}"/>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370314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DC5D-321C-820A-ADEB-DD4CA89CC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19419-A15B-BDC6-7B7B-6093AC989E7A}"/>
              </a:ext>
            </a:extLst>
          </p:cNvPr>
          <p:cNvSpPr>
            <a:spLocks noGrp="1"/>
          </p:cNvSpPr>
          <p:nvPr>
            <p:ph type="title"/>
          </p:nvPr>
        </p:nvSpPr>
        <p:spPr>
          <a:xfrm>
            <a:off x="483469" y="254642"/>
            <a:ext cx="9164700" cy="711312"/>
          </a:xfrm>
        </p:spPr>
        <p:txBody>
          <a:bodyPr vert="horz">
            <a:normAutofit fontScale="90000"/>
          </a:bodyPr>
          <a:lstStyle/>
          <a:p>
            <a:r>
              <a:rPr lang="en-US" dirty="0"/>
              <a:t>About </a:t>
            </a:r>
            <a:r>
              <a:rPr lang="en-US" dirty="0" err="1"/>
              <a:t>Feeld</a:t>
            </a:r>
            <a:endParaRPr lang="ro-RO" dirty="0"/>
          </a:p>
        </p:txBody>
      </p:sp>
      <p:sp>
        <p:nvSpPr>
          <p:cNvPr id="10" name="Footer Placeholder 3">
            <a:extLst>
              <a:ext uri="{FF2B5EF4-FFF2-40B4-BE49-F238E27FC236}">
                <a16:creationId xmlns:a16="http://schemas.microsoft.com/office/drawing/2014/main" id="{401B860A-AF62-753D-B826-EA4204C77EC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27EF92B-2569-75BB-108C-89DA50B4A0B3}"/>
              </a:ext>
            </a:extLst>
          </p:cNvPr>
          <p:cNvSpPr>
            <a:spLocks noGrp="1"/>
          </p:cNvSpPr>
          <p:nvPr>
            <p:ph type="sldNum" sz="quarter" idx="11"/>
          </p:nvPr>
        </p:nvSpPr>
        <p:spPr/>
        <p:txBody>
          <a:bodyPr/>
          <a:lstStyle/>
          <a:p>
            <a:fld id="{4C012138-8E1B-0248-81B8-1431062B3210}" type="slidenum">
              <a:rPr lang="ro-RO" smtClean="0"/>
              <a:pPr/>
              <a:t>6</a:t>
            </a:fld>
            <a:endParaRPr lang="ro-RO" dirty="0"/>
          </a:p>
        </p:txBody>
      </p:sp>
      <p:pic>
        <p:nvPicPr>
          <p:cNvPr id="17424" name="Picture 16">
            <a:extLst>
              <a:ext uri="{FF2B5EF4-FFF2-40B4-BE49-F238E27FC236}">
                <a16:creationId xmlns:a16="http://schemas.microsoft.com/office/drawing/2014/main" id="{CCD5FB40-A94F-6BFA-F845-F99FC124E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D58A8B4-4F36-6C88-2193-F0439CFDABD9}"/>
              </a:ext>
            </a:extLst>
          </p:cNvPr>
          <p:cNvSpPr txBox="1"/>
          <p:nvPr/>
        </p:nvSpPr>
        <p:spPr>
          <a:xfrm>
            <a:off x="483469" y="1666042"/>
            <a:ext cx="6929702" cy="3416320"/>
          </a:xfrm>
          <a:prstGeom prst="rect">
            <a:avLst/>
          </a:prstGeom>
          <a:noFill/>
        </p:spPr>
        <p:txBody>
          <a:bodyPr wrap="square">
            <a:spAutoFit/>
          </a:bodyPr>
          <a:lstStyle/>
          <a:p>
            <a:pPr marL="285750" indent="-285750" algn="l">
              <a:buFont typeface="Arial" panose="020B0604020202020204" pitchFamily="34" charset="0"/>
              <a:buChar char="•"/>
            </a:pPr>
            <a:endParaRPr lang="en-GB" b="0" i="0" dirty="0">
              <a:solidFill>
                <a:srgbClr val="212529"/>
              </a:solidFill>
              <a:effectLst/>
              <a:latin typeface="Kanit" pitchFamily="2" charset="-34"/>
              <a:cs typeface="Kanit" pitchFamily="2" charset="-34"/>
            </a:endParaRPr>
          </a:p>
          <a:p>
            <a:pPr marL="285750" indent="-285750" algn="l">
              <a:buFont typeface="Arial" panose="020B0604020202020204" pitchFamily="34" charset="0"/>
              <a:buChar char="•"/>
            </a:pPr>
            <a:r>
              <a:rPr lang="en-GB" dirty="0">
                <a:solidFill>
                  <a:srgbClr val="212529"/>
                </a:solidFill>
                <a:latin typeface="Kanit" pitchFamily="2" charset="-34"/>
                <a:cs typeface="Kanit" pitchFamily="2" charset="-34"/>
              </a:rPr>
              <a:t>2014 – launched as 3nder</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201</a:t>
            </a:r>
            <a:r>
              <a:rPr lang="en-GB" dirty="0">
                <a:solidFill>
                  <a:srgbClr val="212529"/>
                </a:solidFill>
                <a:latin typeface="Kanit" pitchFamily="2" charset="-34"/>
                <a:cs typeface="Kanit" pitchFamily="2" charset="-34"/>
              </a:rPr>
              <a:t>6 - renamed to </a:t>
            </a:r>
            <a:r>
              <a:rPr lang="en-GB" dirty="0" err="1">
                <a:solidFill>
                  <a:srgbClr val="212529"/>
                </a:solidFill>
                <a:latin typeface="Kanit" pitchFamily="2" charset="-34"/>
                <a:cs typeface="Kanit" pitchFamily="2" charset="-34"/>
              </a:rPr>
              <a:t>Feeld</a:t>
            </a:r>
            <a:endParaRPr lang="en-GB" b="0" i="0" dirty="0">
              <a:solidFill>
                <a:srgbClr val="212529"/>
              </a:solidFill>
              <a:effectLst/>
              <a:latin typeface="Kanit" pitchFamily="2" charset="-34"/>
              <a:cs typeface="Kanit" pitchFamily="2" charset="-34"/>
            </a:endParaRP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a dating mobile app, like Tinder/Bumble/etc</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you can filter by distance, by age, by gender (&gt;10), couples, and by location. </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for </a:t>
            </a:r>
            <a:r>
              <a:rPr lang="en-GB" b="1" i="0" dirty="0">
                <a:solidFill>
                  <a:srgbClr val="212529"/>
                </a:solidFill>
                <a:effectLst/>
                <a:latin typeface="Kanit" pitchFamily="2" charset="-34"/>
                <a:cs typeface="Kanit" pitchFamily="2" charset="-34"/>
              </a:rPr>
              <a:t>premium </a:t>
            </a:r>
            <a:r>
              <a:rPr lang="en-GB" b="0" i="0" dirty="0">
                <a:solidFill>
                  <a:srgbClr val="212529"/>
                </a:solidFill>
                <a:effectLst/>
                <a:latin typeface="Kanit" pitchFamily="2" charset="-34"/>
                <a:cs typeface="Kanit" pitchFamily="2" charset="-34"/>
              </a:rPr>
              <a:t>users, you can also search by the type of kink, </a:t>
            </a:r>
            <a:r>
              <a:rPr lang="en-GB" b="0" i="0" dirty="0" err="1">
                <a:solidFill>
                  <a:srgbClr val="212529"/>
                </a:solidFill>
                <a:effectLst/>
                <a:latin typeface="Kanit" pitchFamily="2" charset="-34"/>
                <a:cs typeface="Kanit" pitchFamily="2" charset="-34"/>
              </a:rPr>
              <a:t>threeways</a:t>
            </a:r>
            <a:r>
              <a:rPr lang="en-GB" b="0" i="0" dirty="0">
                <a:solidFill>
                  <a:srgbClr val="212529"/>
                </a:solidFill>
                <a:effectLst/>
                <a:latin typeface="Kanit" pitchFamily="2" charset="-34"/>
                <a:cs typeface="Kanit" pitchFamily="2" charset="-34"/>
              </a:rPr>
              <a:t>/group scenarios (ex: couples, group, MMF, FFM, MFMF, others), or the type of relationship you are interested in (ex: casual, ENM, FWB, others).</a:t>
            </a:r>
          </a:p>
          <a:p>
            <a:pPr marL="285750" indent="-285750" algn="l">
              <a:buFont typeface="Arial" panose="020B0604020202020204" pitchFamily="34" charset="0"/>
              <a:buChar char="•"/>
            </a:pPr>
            <a:r>
              <a:rPr lang="en-GB" dirty="0">
                <a:solidFill>
                  <a:srgbClr val="212529"/>
                </a:solidFill>
                <a:latin typeface="Kanit" pitchFamily="2" charset="-34"/>
                <a:cs typeface="Kanit" pitchFamily="2" charset="-34"/>
              </a:rPr>
              <a:t>&gt;1 Million Downloads (Android Play Store)</a:t>
            </a:r>
            <a:br>
              <a:rPr lang="en-GB" dirty="0"/>
            </a:br>
            <a:endParaRPr lang="en-GB" dirty="0">
              <a:solidFill>
                <a:schemeClr val="accent1"/>
              </a:solidFill>
              <a:latin typeface="+mn-lt"/>
            </a:endParaRPr>
          </a:p>
        </p:txBody>
      </p:sp>
    </p:spTree>
    <p:extLst>
      <p:ext uri="{BB962C8B-B14F-4D97-AF65-F5344CB8AC3E}">
        <p14:creationId xmlns:p14="http://schemas.microsoft.com/office/powerpoint/2010/main" val="2679112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8811-330E-A541-474F-E6A4CCA68BD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ACA0243-115F-760E-E322-758EADFF76C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26EEDFE-0F75-2BFA-003C-75199A6A6DFE}"/>
              </a:ext>
            </a:extLst>
          </p:cNvPr>
          <p:cNvSpPr>
            <a:spLocks noGrp="1"/>
          </p:cNvSpPr>
          <p:nvPr>
            <p:ph type="sldNum" sz="quarter" idx="11"/>
          </p:nvPr>
        </p:nvSpPr>
        <p:spPr/>
        <p:txBody>
          <a:bodyPr/>
          <a:lstStyle/>
          <a:p>
            <a:fld id="{4C012138-8E1B-0248-81B8-1431062B3210}" type="slidenum">
              <a:rPr lang="ro-RO" smtClean="0"/>
              <a:pPr/>
              <a:t>60</a:t>
            </a:fld>
            <a:endParaRPr lang="ro-RO" dirty="0"/>
          </a:p>
        </p:txBody>
      </p:sp>
      <p:pic>
        <p:nvPicPr>
          <p:cNvPr id="17424" name="Picture 16">
            <a:extLst>
              <a:ext uri="{FF2B5EF4-FFF2-40B4-BE49-F238E27FC236}">
                <a16:creationId xmlns:a16="http://schemas.microsoft.com/office/drawing/2014/main" id="{95A5037F-658F-2EF0-A9FB-7730D4093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A7189C5-5D05-4D2D-E4F4-D3A80E634EC1}"/>
              </a:ext>
            </a:extLst>
          </p:cNvPr>
          <p:cNvSpPr txBox="1"/>
          <p:nvPr/>
        </p:nvSpPr>
        <p:spPr>
          <a:xfrm>
            <a:off x="483469" y="1666045"/>
            <a:ext cx="4458386"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dirty="0">
                <a:solidFill>
                  <a:srgbClr val="212529"/>
                </a:solidFill>
                <a:latin typeface="Kanit" pitchFamily="2" charset="-34"/>
                <a:cs typeface="Kanit" pitchFamily="2" charset="-34"/>
              </a:rPr>
              <a:t>1. </a:t>
            </a:r>
            <a:r>
              <a:rPr lang="en-GB" sz="1600" b="0" i="0" dirty="0">
                <a:solidFill>
                  <a:srgbClr val="212529"/>
                </a:solidFill>
                <a:effectLst/>
                <a:latin typeface="Kanit" pitchFamily="2" charset="-34"/>
                <a:cs typeface="Kanit" pitchFamily="2" charset="-34"/>
              </a:rPr>
              <a:t>Use the previous vulnerability ‘Read other people’s messages’ to find the unique </a:t>
            </a:r>
            <a:r>
              <a:rPr lang="en-GB" sz="1600" b="0" i="0" dirty="0" err="1">
                <a:solidFill>
                  <a:srgbClr val="212529"/>
                </a:solidFill>
                <a:effectLst/>
                <a:latin typeface="Kanit" pitchFamily="2" charset="-34"/>
                <a:cs typeface="Kanit" pitchFamily="2" charset="-34"/>
              </a:rPr>
              <a:t>channelID</a:t>
            </a:r>
            <a:r>
              <a:rPr lang="en-GB" sz="1600" b="0" i="0" dirty="0">
                <a:solidFill>
                  <a:srgbClr val="212529"/>
                </a:solidFill>
                <a:effectLst/>
                <a:latin typeface="Kanit" pitchFamily="2" charset="-34"/>
                <a:cs typeface="Kanit" pitchFamily="2" charset="-34"/>
              </a:rPr>
              <a:t> where you want to add your message, such as the the one shown below:</a:t>
            </a:r>
            <a:br>
              <a:rPr lang="en-GB" sz="1600" dirty="0"/>
            </a:br>
            <a:r>
              <a:rPr lang="en-GB" sz="1600" b="0" i="0" dirty="0">
                <a:solidFill>
                  <a:srgbClr val="212529"/>
                </a:solidFill>
                <a:effectLst/>
                <a:latin typeface="Kanit" pitchFamily="2" charset="-34"/>
                <a:cs typeface="Kanit" pitchFamily="2" charset="-34"/>
              </a:rPr>
              <a:t>’50dd83b1-9dda-4940-b6bb-04891e9500bd’:</a:t>
            </a:r>
            <a:br>
              <a:rPr lang="en-GB" sz="1600" dirty="0"/>
            </a:br>
            <a:r>
              <a:rPr lang="en-GB" sz="1600" b="0" i="0" dirty="0">
                <a:solidFill>
                  <a:srgbClr val="212529"/>
                </a:solidFill>
                <a:effectLst/>
                <a:latin typeface="Kanit" pitchFamily="2" charset="-34"/>
                <a:cs typeface="Kanit" pitchFamily="2" charset="-34"/>
              </a:rPr>
              <a:t>Add this </a:t>
            </a:r>
            <a:r>
              <a:rPr lang="en-GB" sz="1600" b="0" i="0" dirty="0" err="1">
                <a:solidFill>
                  <a:srgbClr val="212529"/>
                </a:solidFill>
                <a:effectLst/>
                <a:latin typeface="Kanit" pitchFamily="2" charset="-34"/>
                <a:cs typeface="Kanit" pitchFamily="2" charset="-34"/>
              </a:rPr>
              <a:t>channelID</a:t>
            </a:r>
            <a:r>
              <a:rPr lang="en-GB" sz="1600" b="0" i="0" dirty="0">
                <a:solidFill>
                  <a:srgbClr val="212529"/>
                </a:solidFill>
                <a:effectLst/>
                <a:latin typeface="Kanit" pitchFamily="2" charset="-34"/>
                <a:cs typeface="Kanit" pitchFamily="2" charset="-34"/>
              </a:rPr>
              <a:t> to the request path when you exploit this issue in step2 .</a:t>
            </a:r>
            <a:endParaRPr lang="en-GB" dirty="0">
              <a:solidFill>
                <a:schemeClr val="accent1"/>
              </a:solidFill>
              <a:latin typeface="+mn-lt"/>
            </a:endParaRPr>
          </a:p>
        </p:txBody>
      </p:sp>
      <p:pic>
        <p:nvPicPr>
          <p:cNvPr id="4" name="Picture 3" descr="A screenshot of a computer screen&#10;&#10;Description automatically generated">
            <a:extLst>
              <a:ext uri="{FF2B5EF4-FFF2-40B4-BE49-F238E27FC236}">
                <a16:creationId xmlns:a16="http://schemas.microsoft.com/office/drawing/2014/main" id="{C1760A78-923E-5D59-A991-BEB5929D0828}"/>
              </a:ext>
            </a:extLst>
          </p:cNvPr>
          <p:cNvPicPr>
            <a:picLocks noChangeAspect="1"/>
          </p:cNvPicPr>
          <p:nvPr/>
        </p:nvPicPr>
        <p:blipFill>
          <a:blip r:embed="rId4"/>
          <a:stretch>
            <a:fillRect/>
          </a:stretch>
        </p:blipFill>
        <p:spPr>
          <a:xfrm>
            <a:off x="4941855" y="1622467"/>
            <a:ext cx="7250145" cy="4691270"/>
          </a:xfrm>
          <a:prstGeom prst="rect">
            <a:avLst/>
          </a:prstGeom>
        </p:spPr>
      </p:pic>
      <p:sp>
        <p:nvSpPr>
          <p:cNvPr id="7" name="TextBox 6">
            <a:extLst>
              <a:ext uri="{FF2B5EF4-FFF2-40B4-BE49-F238E27FC236}">
                <a16:creationId xmlns:a16="http://schemas.microsoft.com/office/drawing/2014/main" id="{D2EB53AF-3AF6-A220-8EA3-64F62539A1B5}"/>
              </a:ext>
            </a:extLst>
          </p:cNvPr>
          <p:cNvSpPr txBox="1"/>
          <p:nvPr/>
        </p:nvSpPr>
        <p:spPr>
          <a:xfrm>
            <a:off x="5583319" y="6343997"/>
            <a:ext cx="6955576" cy="276999"/>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Read other people’s messages’ and find a ‘</a:t>
            </a:r>
            <a:r>
              <a:rPr lang="en-GB" sz="1200" b="0" i="0" dirty="0" err="1">
                <a:solidFill>
                  <a:srgbClr val="212529"/>
                </a:solidFill>
                <a:effectLst/>
                <a:latin typeface="Kanit" pitchFamily="2" charset="-34"/>
                <a:cs typeface="Kanit" pitchFamily="2" charset="-34"/>
              </a:rPr>
              <a:t>ChannelID</a:t>
            </a:r>
            <a:r>
              <a:rPr lang="en-GB" sz="1200" b="0" i="0" dirty="0">
                <a:solidFill>
                  <a:srgbClr val="212529"/>
                </a:solidFill>
                <a:effectLst/>
                <a:latin typeface="Kanit" pitchFamily="2" charset="-34"/>
                <a:cs typeface="Kanit" pitchFamily="2" charset="-34"/>
              </a:rPr>
              <a:t>’ value</a:t>
            </a:r>
            <a:endParaRPr lang="en-GB" sz="1400" dirty="0">
              <a:solidFill>
                <a:schemeClr val="accent1"/>
              </a:solidFill>
              <a:latin typeface="+mn-lt"/>
            </a:endParaRPr>
          </a:p>
        </p:txBody>
      </p:sp>
      <p:sp>
        <p:nvSpPr>
          <p:cNvPr id="11" name="Title 1">
            <a:extLst>
              <a:ext uri="{FF2B5EF4-FFF2-40B4-BE49-F238E27FC236}">
                <a16:creationId xmlns:a16="http://schemas.microsoft.com/office/drawing/2014/main" id="{2EAD43B5-DC35-59C1-768F-BBF2DD780E8D}"/>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3487557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A5AFD-ADA9-8244-8C18-22A799B1F8B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84F74DF-730E-92DD-3036-9EBCCE0B8D3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0E13D0E-0E1F-7D71-6E67-2CB49E022829}"/>
              </a:ext>
            </a:extLst>
          </p:cNvPr>
          <p:cNvSpPr>
            <a:spLocks noGrp="1"/>
          </p:cNvSpPr>
          <p:nvPr>
            <p:ph type="sldNum" sz="quarter" idx="11"/>
          </p:nvPr>
        </p:nvSpPr>
        <p:spPr/>
        <p:txBody>
          <a:bodyPr/>
          <a:lstStyle/>
          <a:p>
            <a:fld id="{4C012138-8E1B-0248-81B8-1431062B3210}" type="slidenum">
              <a:rPr lang="ro-RO" smtClean="0"/>
              <a:pPr/>
              <a:t>61</a:t>
            </a:fld>
            <a:endParaRPr lang="ro-RO" dirty="0"/>
          </a:p>
        </p:txBody>
      </p:sp>
      <p:pic>
        <p:nvPicPr>
          <p:cNvPr id="17424" name="Picture 16">
            <a:extLst>
              <a:ext uri="{FF2B5EF4-FFF2-40B4-BE49-F238E27FC236}">
                <a16:creationId xmlns:a16="http://schemas.microsoft.com/office/drawing/2014/main" id="{D1BD0F5E-67F2-96F4-26A0-336B85ED3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0637CF8-1699-6B26-C225-E5C6D3A08B31}"/>
              </a:ext>
            </a:extLst>
          </p:cNvPr>
          <p:cNvSpPr txBox="1"/>
          <p:nvPr/>
        </p:nvSpPr>
        <p:spPr>
          <a:xfrm>
            <a:off x="483469" y="1666045"/>
            <a:ext cx="4458386"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2.Send a message to that channel id:</a:t>
            </a:r>
          </a:p>
        </p:txBody>
      </p:sp>
      <p:pic>
        <p:nvPicPr>
          <p:cNvPr id="8" name="Picture 7" descr="A screenshot of a computer&#10;&#10;Description automatically generated">
            <a:extLst>
              <a:ext uri="{FF2B5EF4-FFF2-40B4-BE49-F238E27FC236}">
                <a16:creationId xmlns:a16="http://schemas.microsoft.com/office/drawing/2014/main" id="{70781167-C707-0ACB-8C2E-9539FDE062BB}"/>
              </a:ext>
            </a:extLst>
          </p:cNvPr>
          <p:cNvPicPr>
            <a:picLocks noChangeAspect="1"/>
          </p:cNvPicPr>
          <p:nvPr/>
        </p:nvPicPr>
        <p:blipFill>
          <a:blip r:embed="rId4"/>
          <a:stretch>
            <a:fillRect/>
          </a:stretch>
        </p:blipFill>
        <p:spPr>
          <a:xfrm>
            <a:off x="4239038" y="2118466"/>
            <a:ext cx="7960972" cy="4230242"/>
          </a:xfrm>
          <a:prstGeom prst="rect">
            <a:avLst/>
          </a:prstGeom>
        </p:spPr>
      </p:pic>
      <p:sp>
        <p:nvSpPr>
          <p:cNvPr id="12" name="Title 1">
            <a:extLst>
              <a:ext uri="{FF2B5EF4-FFF2-40B4-BE49-F238E27FC236}">
                <a16:creationId xmlns:a16="http://schemas.microsoft.com/office/drawing/2014/main" id="{1B2CE2DC-4092-58DF-5731-6EC82AA65402}"/>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3633531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8515-D06E-03BD-E93B-1D198FCE836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ED8EE1C-E86D-7A7F-58BB-F772F4DA8D1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69D72E4-23AC-3DE9-EE70-5864EDCC7E86}"/>
              </a:ext>
            </a:extLst>
          </p:cNvPr>
          <p:cNvSpPr>
            <a:spLocks noGrp="1"/>
          </p:cNvSpPr>
          <p:nvPr>
            <p:ph type="sldNum" sz="quarter" idx="11"/>
          </p:nvPr>
        </p:nvSpPr>
        <p:spPr/>
        <p:txBody>
          <a:bodyPr/>
          <a:lstStyle/>
          <a:p>
            <a:fld id="{4C012138-8E1B-0248-81B8-1431062B3210}" type="slidenum">
              <a:rPr lang="ro-RO" smtClean="0"/>
              <a:pPr/>
              <a:t>62</a:t>
            </a:fld>
            <a:endParaRPr lang="ro-RO" dirty="0"/>
          </a:p>
        </p:txBody>
      </p:sp>
      <p:pic>
        <p:nvPicPr>
          <p:cNvPr id="17424" name="Picture 16">
            <a:extLst>
              <a:ext uri="{FF2B5EF4-FFF2-40B4-BE49-F238E27FC236}">
                <a16:creationId xmlns:a16="http://schemas.microsoft.com/office/drawing/2014/main" id="{4DD4950C-3DD9-2D5F-69C6-7873D51AF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BD45037-EBDC-8425-49A0-273D80E2F0EA}"/>
              </a:ext>
            </a:extLst>
          </p:cNvPr>
          <p:cNvSpPr txBox="1"/>
          <p:nvPr/>
        </p:nvSpPr>
        <p:spPr>
          <a:xfrm>
            <a:off x="483468" y="1666045"/>
            <a:ext cx="4868754"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3.The victim will receive a notification, as seen on the right:</a:t>
            </a:r>
            <a:br>
              <a:rPr lang="en-GB" sz="1600" dirty="0"/>
            </a:br>
            <a:r>
              <a:rPr lang="en-GB" sz="1600" b="0" i="0" dirty="0">
                <a:solidFill>
                  <a:srgbClr val="212529"/>
                </a:solidFill>
                <a:effectLst/>
                <a:latin typeface="Kanit" pitchFamily="2" charset="-34"/>
                <a:cs typeface="Kanit" pitchFamily="2" charset="-34"/>
              </a:rPr>
              <a:t>Tap the notification and you will see the message. The victim cannot verify whether this message comes from the partner they matched with, or from a 3</a:t>
            </a:r>
            <a:r>
              <a:rPr lang="en-GB" sz="1600" b="0" i="0" baseline="30000" dirty="0">
                <a:solidFill>
                  <a:srgbClr val="212529"/>
                </a:solidFill>
                <a:effectLst/>
                <a:latin typeface="Kanit" pitchFamily="2" charset="-34"/>
                <a:cs typeface="Kanit" pitchFamily="2" charset="-34"/>
              </a:rPr>
              <a:t>rd</a:t>
            </a:r>
            <a:r>
              <a:rPr lang="en-GB" sz="1600" b="0" i="0" dirty="0">
                <a:solidFill>
                  <a:srgbClr val="212529"/>
                </a:solidFill>
                <a:effectLst/>
                <a:latin typeface="Kanit" pitchFamily="2" charset="-34"/>
                <a:cs typeface="Kanit" pitchFamily="2" charset="-34"/>
              </a:rPr>
              <a:t> party, an attacker, like in this case.</a:t>
            </a:r>
          </a:p>
        </p:txBody>
      </p:sp>
      <p:sp>
        <p:nvSpPr>
          <p:cNvPr id="7" name="TextBox 6">
            <a:extLst>
              <a:ext uri="{FF2B5EF4-FFF2-40B4-BE49-F238E27FC236}">
                <a16:creationId xmlns:a16="http://schemas.microsoft.com/office/drawing/2014/main" id="{1852CDB2-200B-7DD2-A640-E658A5EE7EBC}"/>
              </a:ext>
            </a:extLst>
          </p:cNvPr>
          <p:cNvSpPr txBox="1"/>
          <p:nvPr/>
        </p:nvSpPr>
        <p:spPr>
          <a:xfrm>
            <a:off x="5226485" y="6090230"/>
            <a:ext cx="5845706" cy="1231106"/>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The chat displayed on the right, is between 2 users: ‘D’ and ‘Bogdan’. Although, the system shows the notification is coming from user ‘B’ (the attacker’s name), the attacker can change their name on their profile, as this field is editable and not unique.</a:t>
            </a:r>
          </a:p>
          <a:p>
            <a:br>
              <a:rPr lang="en-GB" sz="1200" dirty="0"/>
            </a:br>
            <a:endParaRPr lang="en-GB" sz="1400" dirty="0">
              <a:solidFill>
                <a:schemeClr val="accent1"/>
              </a:solidFill>
              <a:latin typeface="+mn-lt"/>
            </a:endParaRPr>
          </a:p>
        </p:txBody>
      </p:sp>
      <p:pic>
        <p:nvPicPr>
          <p:cNvPr id="8" name="Picture 7" descr="A blue and green ocean waves&#10;&#10;Description automatically generated">
            <a:extLst>
              <a:ext uri="{FF2B5EF4-FFF2-40B4-BE49-F238E27FC236}">
                <a16:creationId xmlns:a16="http://schemas.microsoft.com/office/drawing/2014/main" id="{C965CB5D-D724-7548-E574-D0B947761C5E}"/>
              </a:ext>
            </a:extLst>
          </p:cNvPr>
          <p:cNvPicPr>
            <a:picLocks noChangeAspect="1"/>
          </p:cNvPicPr>
          <p:nvPr/>
        </p:nvPicPr>
        <p:blipFill>
          <a:blip r:embed="rId4"/>
          <a:stretch>
            <a:fillRect/>
          </a:stretch>
        </p:blipFill>
        <p:spPr>
          <a:xfrm>
            <a:off x="5452866" y="1118822"/>
            <a:ext cx="2312355" cy="496547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614FA76-BA42-4EA6-64DD-6FEA3FB76B62}"/>
              </a:ext>
            </a:extLst>
          </p:cNvPr>
          <p:cNvPicPr>
            <a:picLocks noChangeAspect="1"/>
          </p:cNvPicPr>
          <p:nvPr/>
        </p:nvPicPr>
        <p:blipFill>
          <a:blip r:embed="rId5"/>
          <a:stretch>
            <a:fillRect/>
          </a:stretch>
        </p:blipFill>
        <p:spPr>
          <a:xfrm>
            <a:off x="8174182" y="1118821"/>
            <a:ext cx="2259144" cy="4955541"/>
          </a:xfrm>
          <a:prstGeom prst="rect">
            <a:avLst/>
          </a:prstGeom>
        </p:spPr>
      </p:pic>
      <p:sp>
        <p:nvSpPr>
          <p:cNvPr id="9" name="Title 1">
            <a:extLst>
              <a:ext uri="{FF2B5EF4-FFF2-40B4-BE49-F238E27FC236}">
                <a16:creationId xmlns:a16="http://schemas.microsoft.com/office/drawing/2014/main" id="{8B7FFC7E-E003-4A08-6BFA-D57C8EC6CB9B}"/>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2979591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D5D76-B9EB-348F-9447-347B32155D9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78C9E0D-14EA-ECE3-45D1-ECF5A2530AA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D7271A4-A68D-2A4B-466C-151D3E08B3FE}"/>
              </a:ext>
            </a:extLst>
          </p:cNvPr>
          <p:cNvSpPr>
            <a:spLocks noGrp="1"/>
          </p:cNvSpPr>
          <p:nvPr>
            <p:ph type="sldNum" sz="quarter" idx="11"/>
          </p:nvPr>
        </p:nvSpPr>
        <p:spPr/>
        <p:txBody>
          <a:bodyPr/>
          <a:lstStyle/>
          <a:p>
            <a:fld id="{4C012138-8E1B-0248-81B8-1431062B3210}" type="slidenum">
              <a:rPr lang="ro-RO" smtClean="0"/>
              <a:pPr/>
              <a:t>63</a:t>
            </a:fld>
            <a:endParaRPr lang="ro-RO" dirty="0"/>
          </a:p>
        </p:txBody>
      </p:sp>
      <p:pic>
        <p:nvPicPr>
          <p:cNvPr id="17424" name="Picture 16">
            <a:extLst>
              <a:ext uri="{FF2B5EF4-FFF2-40B4-BE49-F238E27FC236}">
                <a16:creationId xmlns:a16="http://schemas.microsoft.com/office/drawing/2014/main" id="{60252274-E38D-F777-66AD-03C7FA8D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00A2A54-A99E-7B11-9AD5-3D01B799F903}"/>
              </a:ext>
            </a:extLst>
          </p:cNvPr>
          <p:cNvSpPr txBox="1"/>
          <p:nvPr/>
        </p:nvSpPr>
        <p:spPr>
          <a:xfrm>
            <a:off x="483469" y="1666042"/>
            <a:ext cx="6929702" cy="923330"/>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can check who did other people match with and their full profile information, such as ‘</a:t>
            </a:r>
            <a:r>
              <a:rPr lang="en-GB" b="0" i="0" dirty="0" err="1">
                <a:solidFill>
                  <a:srgbClr val="212529"/>
                </a:solidFill>
                <a:effectLst/>
                <a:latin typeface="Kanit" pitchFamily="2" charset="-34"/>
                <a:cs typeface="Kanit" pitchFamily="2" charset="-34"/>
              </a:rPr>
              <a:t>imaginaryName</a:t>
            </a:r>
            <a:r>
              <a:rPr lang="en-GB" b="0" i="0" dirty="0">
                <a:solidFill>
                  <a:srgbClr val="212529"/>
                </a:solidFill>
                <a:effectLst/>
                <a:latin typeface="Kanit" pitchFamily="2" charset="-34"/>
                <a:cs typeface="Kanit" pitchFamily="2" charset="-34"/>
              </a:rPr>
              <a:t>’, age, photos, gender, sexuality, status, data of birth.</a:t>
            </a:r>
            <a:endParaRPr lang="en-GB" dirty="0">
              <a:solidFill>
                <a:schemeClr val="accent1"/>
              </a:solidFill>
              <a:latin typeface="+mn-lt"/>
            </a:endParaRPr>
          </a:p>
        </p:txBody>
      </p:sp>
      <p:sp>
        <p:nvSpPr>
          <p:cNvPr id="9" name="Title 1">
            <a:extLst>
              <a:ext uri="{FF2B5EF4-FFF2-40B4-BE49-F238E27FC236}">
                <a16:creationId xmlns:a16="http://schemas.microsoft.com/office/drawing/2014/main" id="{F28F0727-20D1-308B-ECC7-D75CCE1EC81F}"/>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
        <p:nvSpPr>
          <p:cNvPr id="2" name="TextBox 1">
            <a:extLst>
              <a:ext uri="{FF2B5EF4-FFF2-40B4-BE49-F238E27FC236}">
                <a16:creationId xmlns:a16="http://schemas.microsoft.com/office/drawing/2014/main" id="{DA4F0CE3-E23D-1DB7-02BC-9BC79B2F5DAC}"/>
              </a:ext>
            </a:extLst>
          </p:cNvPr>
          <p:cNvSpPr txBox="1"/>
          <p:nvPr/>
        </p:nvSpPr>
        <p:spPr>
          <a:xfrm>
            <a:off x="483469" y="2910130"/>
            <a:ext cx="6929702" cy="646331"/>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ChatListQuery</a:t>
            </a:r>
            <a:r>
              <a:rPr lang="en-GB" b="0" i="0" dirty="0">
                <a:solidFill>
                  <a:srgbClr val="212529"/>
                </a:solidFill>
                <a:effectLst/>
                <a:latin typeface="Kanit" pitchFamily="2" charset="-34"/>
                <a:cs typeface="Kanit" pitchFamily="2" charset="-34"/>
              </a:rPr>
              <a:t>”)</a:t>
            </a:r>
            <a:endParaRPr lang="en-GB" dirty="0">
              <a:solidFill>
                <a:schemeClr val="accent1"/>
              </a:solidFill>
              <a:latin typeface="+mn-lt"/>
            </a:endParaRPr>
          </a:p>
        </p:txBody>
      </p:sp>
      <p:sp>
        <p:nvSpPr>
          <p:cNvPr id="3" name="TextBox 2">
            <a:extLst>
              <a:ext uri="{FF2B5EF4-FFF2-40B4-BE49-F238E27FC236}">
                <a16:creationId xmlns:a16="http://schemas.microsoft.com/office/drawing/2014/main" id="{99AC14D9-AE45-B635-EEF8-8DDF7320C5F4}"/>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0F255B8B-8AB7-F679-D74D-9516072548D9}"/>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A9F1A88C-144A-59C7-DD57-A1F81D7BC2B7}"/>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3633264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5890D-E6A5-7EE2-7B01-6C7EDE433B2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FC2FEFF-2057-4498-D70C-EBD6C5B9864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BFA1221-67D6-62D6-F983-FF9B60D0F9E7}"/>
              </a:ext>
            </a:extLst>
          </p:cNvPr>
          <p:cNvSpPr>
            <a:spLocks noGrp="1"/>
          </p:cNvSpPr>
          <p:nvPr>
            <p:ph type="sldNum" sz="quarter" idx="11"/>
          </p:nvPr>
        </p:nvSpPr>
        <p:spPr/>
        <p:txBody>
          <a:bodyPr/>
          <a:lstStyle/>
          <a:p>
            <a:fld id="{4C012138-8E1B-0248-81B8-1431062B3210}" type="slidenum">
              <a:rPr lang="ro-RO" smtClean="0"/>
              <a:pPr/>
              <a:t>64</a:t>
            </a:fld>
            <a:endParaRPr lang="ro-RO" dirty="0"/>
          </a:p>
        </p:txBody>
      </p:sp>
      <p:pic>
        <p:nvPicPr>
          <p:cNvPr id="17424" name="Picture 16">
            <a:extLst>
              <a:ext uri="{FF2B5EF4-FFF2-40B4-BE49-F238E27FC236}">
                <a16:creationId xmlns:a16="http://schemas.microsoft.com/office/drawing/2014/main" id="{2C1BBF2C-03C9-C28C-E1B5-EECE51639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102065B-46E1-DB52-F60A-5BA8E8D13F83}"/>
              </a:ext>
            </a:extLst>
          </p:cNvPr>
          <p:cNvSpPr txBox="1"/>
          <p:nvPr/>
        </p:nvSpPr>
        <p:spPr>
          <a:xfrm>
            <a:off x="483468" y="1666045"/>
            <a:ext cx="669899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 Enter the mobile application and go to the ‘Discover profiles’ menu.</a:t>
            </a:r>
          </a:p>
          <a:p>
            <a:pPr algn="l">
              <a:buFont typeface="+mj-lt"/>
              <a:buAutoNum type="arabicPeriod"/>
            </a:pPr>
            <a:r>
              <a:rPr lang="en-GB" sz="1600" dirty="0">
                <a:solidFill>
                  <a:srgbClr val="212529"/>
                </a:solidFill>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It will make a request to /</a:t>
            </a:r>
            <a:r>
              <a:rPr lang="en-GB" sz="1600" b="0" i="0" dirty="0" err="1">
                <a:solidFill>
                  <a:srgbClr val="212529"/>
                </a:solidFill>
                <a:effectLst/>
                <a:latin typeface="Kanit" pitchFamily="2" charset="-34"/>
                <a:cs typeface="Kanit" pitchFamily="2" charset="-34"/>
              </a:rPr>
              <a:t>graphql</a:t>
            </a:r>
            <a:r>
              <a:rPr lang="en-GB" sz="1600" b="0" i="0" dirty="0">
                <a:solidFill>
                  <a:srgbClr val="212529"/>
                </a:solidFill>
                <a:effectLst/>
                <a:latin typeface="Kanit" pitchFamily="2" charset="-34"/>
                <a:cs typeface="Kanit" pitchFamily="2" charset="-34"/>
              </a:rPr>
              <a:t> with the “</a:t>
            </a:r>
            <a:r>
              <a:rPr lang="en-GB" sz="1600" b="0" i="0" dirty="0" err="1">
                <a:solidFill>
                  <a:srgbClr val="212529"/>
                </a:solidFill>
                <a:effectLst/>
                <a:latin typeface="Kanit" pitchFamily="2" charset="-34"/>
                <a:cs typeface="Kanit" pitchFamily="2" charset="-34"/>
              </a:rPr>
              <a:t>operationName</a:t>
            </a: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ChatListQuery</a:t>
            </a:r>
            <a:r>
              <a:rPr lang="en-GB" sz="1600" b="0" i="0" dirty="0">
                <a:solidFill>
                  <a:srgbClr val="212529"/>
                </a:solidFill>
                <a:effectLst/>
                <a:latin typeface="Kanit" pitchFamily="2" charset="-34"/>
                <a:cs typeface="Kanit" pitchFamily="2" charset="-34"/>
              </a:rPr>
              <a:t>”, as seen below:</a:t>
            </a:r>
            <a:endParaRPr lang="en-GB" dirty="0">
              <a:solidFill>
                <a:schemeClr val="accent1"/>
              </a:solidFill>
              <a:latin typeface="+mn-lt"/>
            </a:endParaRPr>
          </a:p>
        </p:txBody>
      </p:sp>
      <p:pic>
        <p:nvPicPr>
          <p:cNvPr id="12" name="Picture 11" descr="A screenshot of a computer&#10;&#10;Description automatically generated">
            <a:extLst>
              <a:ext uri="{FF2B5EF4-FFF2-40B4-BE49-F238E27FC236}">
                <a16:creationId xmlns:a16="http://schemas.microsoft.com/office/drawing/2014/main" id="{3C334074-8213-F921-E8FF-E183097EBA2C}"/>
              </a:ext>
            </a:extLst>
          </p:cNvPr>
          <p:cNvPicPr>
            <a:picLocks noChangeAspect="1"/>
          </p:cNvPicPr>
          <p:nvPr/>
        </p:nvPicPr>
        <p:blipFill>
          <a:blip r:embed="rId4"/>
          <a:stretch>
            <a:fillRect/>
          </a:stretch>
        </p:blipFill>
        <p:spPr>
          <a:xfrm>
            <a:off x="2974584" y="2832652"/>
            <a:ext cx="5154910" cy="40253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90B0198-6F2B-8C68-2821-6C3DDD3B47EC}"/>
              </a:ext>
            </a:extLst>
          </p:cNvPr>
          <p:cNvPicPr>
            <a:picLocks noChangeAspect="1"/>
          </p:cNvPicPr>
          <p:nvPr/>
        </p:nvPicPr>
        <p:blipFill>
          <a:blip r:embed="rId5"/>
          <a:stretch>
            <a:fillRect/>
          </a:stretch>
        </p:blipFill>
        <p:spPr>
          <a:xfrm>
            <a:off x="7983682" y="2832652"/>
            <a:ext cx="4208318" cy="4025348"/>
          </a:xfrm>
          <a:prstGeom prst="rect">
            <a:avLst/>
          </a:prstGeom>
        </p:spPr>
      </p:pic>
      <p:sp>
        <p:nvSpPr>
          <p:cNvPr id="2" name="Title 1">
            <a:extLst>
              <a:ext uri="{FF2B5EF4-FFF2-40B4-BE49-F238E27FC236}">
                <a16:creationId xmlns:a16="http://schemas.microsoft.com/office/drawing/2014/main" id="{B9792701-CED7-58AB-ECE5-2778E1AFF664}"/>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Tree>
    <p:extLst>
      <p:ext uri="{BB962C8B-B14F-4D97-AF65-F5344CB8AC3E}">
        <p14:creationId xmlns:p14="http://schemas.microsoft.com/office/powerpoint/2010/main" val="718882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E0859-24F5-B316-58E8-293568091AD5}"/>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F3EE006-73DC-0B92-D12F-BC2ADA9540A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C17BDAD-46BB-F629-3DC8-770732F6ED0A}"/>
              </a:ext>
            </a:extLst>
          </p:cNvPr>
          <p:cNvSpPr>
            <a:spLocks noGrp="1"/>
          </p:cNvSpPr>
          <p:nvPr>
            <p:ph type="sldNum" sz="quarter" idx="11"/>
          </p:nvPr>
        </p:nvSpPr>
        <p:spPr/>
        <p:txBody>
          <a:bodyPr/>
          <a:lstStyle/>
          <a:p>
            <a:fld id="{4C012138-8E1B-0248-81B8-1431062B3210}" type="slidenum">
              <a:rPr lang="ro-RO" smtClean="0"/>
              <a:pPr/>
              <a:t>65</a:t>
            </a:fld>
            <a:endParaRPr lang="ro-RO" dirty="0"/>
          </a:p>
        </p:txBody>
      </p:sp>
      <p:pic>
        <p:nvPicPr>
          <p:cNvPr id="17424" name="Picture 16">
            <a:extLst>
              <a:ext uri="{FF2B5EF4-FFF2-40B4-BE49-F238E27FC236}">
                <a16:creationId xmlns:a16="http://schemas.microsoft.com/office/drawing/2014/main" id="{123AA720-26AB-1427-20D6-256936B9D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47029E1-4CCA-936F-152F-81EAF36A0F2A}"/>
              </a:ext>
            </a:extLst>
          </p:cNvPr>
          <p:cNvSpPr txBox="1"/>
          <p:nvPr/>
        </p:nvSpPr>
        <p:spPr>
          <a:xfrm>
            <a:off x="483468" y="1666045"/>
            <a:ext cx="669899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 Change the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to that belonging to a victim user, such as: 00ab5791-e42e-58e2-ab51-e30a453d791f. Thus, we can view that account’s matches, as seen below:</a:t>
            </a:r>
          </a:p>
        </p:txBody>
      </p:sp>
      <p:pic>
        <p:nvPicPr>
          <p:cNvPr id="3" name="Picture 2" descr="A screenshot of a computer code&#10;&#10;Description automatically generated">
            <a:extLst>
              <a:ext uri="{FF2B5EF4-FFF2-40B4-BE49-F238E27FC236}">
                <a16:creationId xmlns:a16="http://schemas.microsoft.com/office/drawing/2014/main" id="{94ABC9BD-049E-ED61-CA36-5EADDFD3A01C}"/>
              </a:ext>
            </a:extLst>
          </p:cNvPr>
          <p:cNvPicPr>
            <a:picLocks noChangeAspect="1"/>
          </p:cNvPicPr>
          <p:nvPr/>
        </p:nvPicPr>
        <p:blipFill>
          <a:blip r:embed="rId4"/>
          <a:stretch>
            <a:fillRect/>
          </a:stretch>
        </p:blipFill>
        <p:spPr>
          <a:xfrm>
            <a:off x="2623626" y="2663686"/>
            <a:ext cx="5456887" cy="41943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C1303D-3373-99C4-C601-4ED9D8807723}"/>
              </a:ext>
            </a:extLst>
          </p:cNvPr>
          <p:cNvPicPr>
            <a:picLocks noChangeAspect="1"/>
          </p:cNvPicPr>
          <p:nvPr/>
        </p:nvPicPr>
        <p:blipFill>
          <a:blip r:embed="rId5"/>
          <a:stretch>
            <a:fillRect/>
          </a:stretch>
        </p:blipFill>
        <p:spPr>
          <a:xfrm>
            <a:off x="7921487" y="2672050"/>
            <a:ext cx="4270513" cy="4185949"/>
          </a:xfrm>
          <a:prstGeom prst="rect">
            <a:avLst/>
          </a:prstGeom>
        </p:spPr>
      </p:pic>
      <p:sp>
        <p:nvSpPr>
          <p:cNvPr id="2" name="Title 1">
            <a:extLst>
              <a:ext uri="{FF2B5EF4-FFF2-40B4-BE49-F238E27FC236}">
                <a16:creationId xmlns:a16="http://schemas.microsoft.com/office/drawing/2014/main" id="{FED7B558-55ED-72CB-1DD8-953FB482767A}"/>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Tree>
    <p:extLst>
      <p:ext uri="{BB962C8B-B14F-4D97-AF65-F5344CB8AC3E}">
        <p14:creationId xmlns:p14="http://schemas.microsoft.com/office/powerpoint/2010/main" val="3130703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53418-436E-1805-589E-825EECA6960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9214CD97-5B12-295F-03CE-5801DB8BE905}"/>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B1AFF27-617D-D6F3-4F81-E72D7FFDE1C3}"/>
              </a:ext>
            </a:extLst>
          </p:cNvPr>
          <p:cNvSpPr>
            <a:spLocks noGrp="1"/>
          </p:cNvSpPr>
          <p:nvPr>
            <p:ph type="sldNum" sz="quarter" idx="11"/>
          </p:nvPr>
        </p:nvSpPr>
        <p:spPr/>
        <p:txBody>
          <a:bodyPr/>
          <a:lstStyle/>
          <a:p>
            <a:fld id="{4C012138-8E1B-0248-81B8-1431062B3210}" type="slidenum">
              <a:rPr lang="ro-RO" smtClean="0"/>
              <a:pPr/>
              <a:t>66</a:t>
            </a:fld>
            <a:endParaRPr lang="ro-RO" dirty="0"/>
          </a:p>
        </p:txBody>
      </p:sp>
      <p:pic>
        <p:nvPicPr>
          <p:cNvPr id="17424" name="Picture 16">
            <a:extLst>
              <a:ext uri="{FF2B5EF4-FFF2-40B4-BE49-F238E27FC236}">
                <a16:creationId xmlns:a16="http://schemas.microsoft.com/office/drawing/2014/main" id="{EE6B94B6-0822-9C85-54A2-876F001DB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EF64EC5-E626-A884-0B95-A3C79D062F37}"/>
              </a:ext>
            </a:extLst>
          </p:cNvPr>
          <p:cNvSpPr txBox="1">
            <a:spLocks/>
          </p:cNvSpPr>
          <p:nvPr/>
        </p:nvSpPr>
        <p:spPr>
          <a:xfrm>
            <a:off x="483468" y="343131"/>
            <a:ext cx="7931327" cy="74488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Remediation</a:t>
            </a:r>
            <a:endParaRPr lang="ro-RO" sz="2800" dirty="0"/>
          </a:p>
        </p:txBody>
      </p:sp>
      <p:sp>
        <p:nvSpPr>
          <p:cNvPr id="11" name="TextBox 10">
            <a:extLst>
              <a:ext uri="{FF2B5EF4-FFF2-40B4-BE49-F238E27FC236}">
                <a16:creationId xmlns:a16="http://schemas.microsoft.com/office/drawing/2014/main" id="{20FAC300-715C-D896-3AE9-29086707CE20}"/>
              </a:ext>
            </a:extLst>
          </p:cNvPr>
          <p:cNvSpPr txBox="1"/>
          <p:nvPr/>
        </p:nvSpPr>
        <p:spPr>
          <a:xfrm>
            <a:off x="483468" y="1125570"/>
            <a:ext cx="11241686" cy="526297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Developers:</a:t>
            </a:r>
          </a:p>
          <a:p>
            <a:pPr algn="l"/>
            <a:r>
              <a:rPr lang="en-GB" sz="1600" i="0" dirty="0">
                <a:solidFill>
                  <a:srgbClr val="212529"/>
                </a:solidFill>
                <a:effectLst/>
                <a:latin typeface="Kanit" pitchFamily="2" charset="-34"/>
                <a:cs typeface="Kanit" pitchFamily="2" charset="-34"/>
              </a:rPr>
              <a:t>1. Implement the authorization checks between users.</a:t>
            </a:r>
            <a:r>
              <a:rPr lang="en-GB" sz="1600" dirty="0">
                <a:solidFill>
                  <a:srgbClr val="212529"/>
                </a:solidFill>
                <a:latin typeface="Kanit" pitchFamily="2" charset="-34"/>
                <a:cs typeface="Kanit" pitchFamily="2" charset="-34"/>
              </a:rPr>
              <a:t> These must be</a:t>
            </a:r>
            <a:r>
              <a:rPr lang="en-GB" sz="1600" i="0" dirty="0">
                <a:solidFill>
                  <a:srgbClr val="212529"/>
                </a:solidFill>
                <a:effectLst/>
                <a:latin typeface="Kanit" pitchFamily="2" charset="-34"/>
                <a:cs typeface="Kanit" pitchFamily="2" charset="-34"/>
              </a:rPr>
              <a:t> on the </a:t>
            </a:r>
            <a:r>
              <a:rPr lang="en-GB" sz="1600" i="0" u="sng" dirty="0">
                <a:solidFill>
                  <a:srgbClr val="212529"/>
                </a:solidFill>
                <a:effectLst/>
                <a:latin typeface="Kanit" pitchFamily="2" charset="-34"/>
                <a:cs typeface="Kanit" pitchFamily="2" charset="-34"/>
              </a:rPr>
              <a:t>back</a:t>
            </a:r>
            <a:r>
              <a:rPr lang="en-GB" sz="1600" u="sng" dirty="0">
                <a:solidFill>
                  <a:srgbClr val="212529"/>
                </a:solidFill>
                <a:latin typeface="Kanit" pitchFamily="2" charset="-34"/>
                <a:cs typeface="Kanit" pitchFamily="2" charset="-34"/>
              </a:rPr>
              <a:t>-end</a:t>
            </a:r>
            <a:r>
              <a:rPr lang="en-GB" sz="1600" dirty="0">
                <a:solidFill>
                  <a:srgbClr val="212529"/>
                </a:solidFill>
                <a:latin typeface="Kanit" pitchFamily="2" charset="-34"/>
                <a:cs typeface="Kanit" pitchFamily="2" charset="-34"/>
              </a:rPr>
              <a:t> and not front-end. </a:t>
            </a:r>
          </a:p>
          <a:p>
            <a:pPr algn="l"/>
            <a:r>
              <a:rPr lang="en-GB" sz="1600" dirty="0">
                <a:solidFill>
                  <a:srgbClr val="212529"/>
                </a:solidFill>
                <a:latin typeface="Kanit" pitchFamily="2" charset="-34"/>
                <a:cs typeface="Kanit" pitchFamily="2" charset="-34"/>
              </a:rPr>
              <a:t>2. Implement user levels (ex: basic user, premium user).</a:t>
            </a:r>
          </a:p>
          <a:p>
            <a:pPr algn="l"/>
            <a:r>
              <a:rPr lang="en-GB" sz="1600" dirty="0">
                <a:solidFill>
                  <a:srgbClr val="212529"/>
                </a:solidFill>
                <a:latin typeface="Kanit" pitchFamily="2" charset="-34"/>
                <a:cs typeface="Kanit" pitchFamily="2" charset="-34"/>
              </a:rPr>
              <a:t>3. Based on user levels, implement access controls between these &amp; restrict the information returned to the user based un user level.</a:t>
            </a:r>
          </a:p>
          <a:p>
            <a:pPr algn="l"/>
            <a:endParaRPr lang="en-GB" sz="1600" dirty="0">
              <a:solidFill>
                <a:srgbClr val="212529"/>
              </a:solidFill>
              <a:latin typeface="Kanit" pitchFamily="2" charset="-34"/>
              <a:cs typeface="Kanit" pitchFamily="2" charset="-34"/>
            </a:endParaRPr>
          </a:p>
          <a:p>
            <a:pPr algn="l"/>
            <a:endParaRPr lang="en-GB" sz="1600" i="0" dirty="0">
              <a:solidFill>
                <a:srgbClr val="212529"/>
              </a:solidFill>
              <a:effectLst/>
              <a:latin typeface="Kanit" pitchFamily="2" charset="-34"/>
              <a:cs typeface="Kanit" pitchFamily="2" charset="-34"/>
            </a:endParaRPr>
          </a:p>
          <a:p>
            <a:pPr algn="l"/>
            <a:r>
              <a:rPr lang="en-GB" sz="1600" b="1" dirty="0" err="1">
                <a:solidFill>
                  <a:srgbClr val="212529"/>
                </a:solidFill>
                <a:latin typeface="Kanit" pitchFamily="2" charset="-34"/>
                <a:cs typeface="Kanit" pitchFamily="2" charset="-34"/>
              </a:rPr>
              <a:t>DevSecOps</a:t>
            </a:r>
            <a:r>
              <a:rPr lang="en-GB" sz="1600" b="1" dirty="0">
                <a:solidFill>
                  <a:srgbClr val="212529"/>
                </a:solidFill>
                <a:latin typeface="Kanit" pitchFamily="2" charset="-34"/>
                <a:cs typeface="Kanit" pitchFamily="2" charset="-34"/>
              </a:rPr>
              <a:t>:</a:t>
            </a:r>
          </a:p>
          <a:p>
            <a:pPr algn="l"/>
            <a:r>
              <a:rPr lang="en-GB" sz="1600" i="0" dirty="0">
                <a:solidFill>
                  <a:srgbClr val="212529"/>
                </a:solidFill>
                <a:effectLst/>
                <a:latin typeface="Kanit" pitchFamily="2" charset="-34"/>
                <a:cs typeface="Kanit" pitchFamily="2" charset="-34"/>
              </a:rPr>
              <a:t>1.Integrate security tools in your CICD pipeline. Challenging for tools discovering IDORs (GUIDs).</a:t>
            </a:r>
          </a:p>
          <a:p>
            <a:pPr algn="l"/>
            <a:endParaRPr lang="en-GB" sz="1600" dirty="0">
              <a:solidFill>
                <a:srgbClr val="212529"/>
              </a:solidFill>
              <a:latin typeface="Kanit" pitchFamily="2" charset="-34"/>
              <a:cs typeface="Kanit" pitchFamily="2" charset="-34"/>
            </a:endParaRPr>
          </a:p>
          <a:p>
            <a:pPr algn="l"/>
            <a:r>
              <a:rPr lang="en-GB" sz="1600" b="1" i="0" dirty="0">
                <a:solidFill>
                  <a:srgbClr val="212529"/>
                </a:solidFill>
                <a:effectLst/>
                <a:latin typeface="Kanit" pitchFamily="2" charset="-34"/>
                <a:cs typeface="Kanit" pitchFamily="2" charset="-34"/>
              </a:rPr>
              <a:t>CISO</a:t>
            </a:r>
          </a:p>
          <a:p>
            <a:pPr algn="l"/>
            <a:r>
              <a:rPr lang="en-GB" sz="1600" dirty="0">
                <a:solidFill>
                  <a:srgbClr val="212529"/>
                </a:solidFill>
                <a:latin typeface="Kanit" pitchFamily="2" charset="-34"/>
                <a:cs typeface="Kanit" pitchFamily="2" charset="-34"/>
              </a:rPr>
              <a:t>1. Do data mapping – identify all personal data your org. collects, processes and stores, including where it is located and how it is used.</a:t>
            </a:r>
          </a:p>
          <a:p>
            <a:pPr algn="l"/>
            <a:r>
              <a:rPr lang="en-GB" sz="1600" i="0" dirty="0">
                <a:solidFill>
                  <a:srgbClr val="212529"/>
                </a:solidFill>
                <a:effectLst/>
                <a:latin typeface="Kanit" pitchFamily="2" charset="-34"/>
                <a:cs typeface="Kanit" pitchFamily="2" charset="-34"/>
              </a:rPr>
              <a:t>2. Implement Data Protection Measures: Introduce technical and organizational measures to protect personal data, such as encryption, access controls, and regular security testing.</a:t>
            </a:r>
          </a:p>
          <a:p>
            <a:pPr algn="l"/>
            <a:endParaRPr lang="en-GB" sz="1600" i="0" dirty="0">
              <a:solidFill>
                <a:srgbClr val="212529"/>
              </a:solidFill>
              <a:effectLst/>
              <a:latin typeface="Kanit" pitchFamily="2" charset="-34"/>
              <a:cs typeface="Kanit" pitchFamily="2" charset="-34"/>
            </a:endParaRPr>
          </a:p>
          <a:p>
            <a:pPr algn="l"/>
            <a:r>
              <a:rPr lang="en-GB" sz="1600" i="0" dirty="0">
                <a:solidFill>
                  <a:srgbClr val="212529"/>
                </a:solidFill>
                <a:effectLst/>
                <a:latin typeface="Kanit" pitchFamily="2" charset="-34"/>
                <a:cs typeface="Kanit" pitchFamily="2" charset="-34"/>
              </a:rPr>
              <a:t>Fines: </a:t>
            </a:r>
          </a:p>
          <a:p>
            <a:pPr algn="l"/>
            <a:r>
              <a:rPr lang="en-GB" sz="1600" dirty="0">
                <a:solidFill>
                  <a:srgbClr val="212529"/>
                </a:solidFill>
                <a:latin typeface="Kanit" pitchFamily="2" charset="-34"/>
                <a:cs typeface="Kanit" pitchFamily="2" charset="-34"/>
              </a:rPr>
              <a:t>1. </a:t>
            </a:r>
            <a:r>
              <a:rPr lang="en-GB" sz="1600" i="0" dirty="0">
                <a:solidFill>
                  <a:srgbClr val="212529"/>
                </a:solidFill>
                <a:effectLst/>
                <a:latin typeface="Kanit" pitchFamily="2" charset="-34"/>
                <a:cs typeface="Kanit" pitchFamily="2" charset="-34"/>
              </a:rPr>
              <a:t>In July 2024, Uber was fined 290million Euros for violating the GDPR’s international data transfer rules, by transferring sensitive driver information to its US headquarters </a:t>
            </a:r>
          </a:p>
          <a:p>
            <a:pPr algn="l"/>
            <a:r>
              <a:rPr lang="en-GB" sz="1600" i="0" dirty="0">
                <a:solidFill>
                  <a:srgbClr val="212529"/>
                </a:solidFill>
                <a:effectLst/>
                <a:latin typeface="Kanit" pitchFamily="2" charset="-34"/>
                <a:cs typeface="Kanit" pitchFamily="2" charset="-34"/>
              </a:rPr>
              <a:t>2. In May 2025, Ireland DPC (Data Protection </a:t>
            </a:r>
            <a:r>
              <a:rPr lang="en-GB" sz="1600" i="0" dirty="0" err="1">
                <a:solidFill>
                  <a:srgbClr val="212529"/>
                </a:solidFill>
                <a:effectLst/>
                <a:latin typeface="Kanit" pitchFamily="2" charset="-34"/>
                <a:cs typeface="Kanit" pitchFamily="2" charset="-34"/>
              </a:rPr>
              <a:t>Comission</a:t>
            </a:r>
            <a:r>
              <a:rPr lang="en-GB" sz="1600" i="0" dirty="0">
                <a:solidFill>
                  <a:srgbClr val="212529"/>
                </a:solidFill>
                <a:effectLst/>
                <a:latin typeface="Kanit" pitchFamily="2" charset="-34"/>
                <a:cs typeface="Kanit" pitchFamily="2" charset="-34"/>
              </a:rPr>
              <a:t>) slammed TikTok With €530 Million GDPR Fine for sending EEA user data to China</a:t>
            </a:r>
          </a:p>
        </p:txBody>
      </p:sp>
    </p:spTree>
    <p:extLst>
      <p:ext uri="{BB962C8B-B14F-4D97-AF65-F5344CB8AC3E}">
        <p14:creationId xmlns:p14="http://schemas.microsoft.com/office/powerpoint/2010/main" val="2000677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2E-FB25-6B39-BF5B-E5CF3BD9BA9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66654B7-20D8-3D57-AE6B-B697618A02D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10F7BE5-CCD2-7CD6-AE3B-CA7B05EB4169}"/>
              </a:ext>
            </a:extLst>
          </p:cNvPr>
          <p:cNvSpPr>
            <a:spLocks noGrp="1"/>
          </p:cNvSpPr>
          <p:nvPr>
            <p:ph type="sldNum" sz="quarter" idx="11"/>
          </p:nvPr>
        </p:nvSpPr>
        <p:spPr/>
        <p:txBody>
          <a:bodyPr/>
          <a:lstStyle/>
          <a:p>
            <a:fld id="{4C012138-8E1B-0248-81B8-1431062B3210}" type="slidenum">
              <a:rPr lang="ro-RO" smtClean="0"/>
              <a:pPr/>
              <a:t>67</a:t>
            </a:fld>
            <a:endParaRPr lang="ro-RO" dirty="0"/>
          </a:p>
        </p:txBody>
      </p:sp>
      <p:pic>
        <p:nvPicPr>
          <p:cNvPr id="17424" name="Picture 16">
            <a:extLst>
              <a:ext uri="{FF2B5EF4-FFF2-40B4-BE49-F238E27FC236}">
                <a16:creationId xmlns:a16="http://schemas.microsoft.com/office/drawing/2014/main" id="{BF943179-DD27-527A-8C0F-268BC622D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F6294AD-2898-250E-AF88-28FEA5351D83}"/>
              </a:ext>
            </a:extLst>
          </p:cNvPr>
          <p:cNvSpPr txBox="1">
            <a:spLocks/>
          </p:cNvSpPr>
          <p:nvPr/>
        </p:nvSpPr>
        <p:spPr>
          <a:xfrm>
            <a:off x="483468" y="343131"/>
            <a:ext cx="7931327" cy="74488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Remediation</a:t>
            </a:r>
            <a:endParaRPr lang="ro-RO" sz="2800" dirty="0"/>
          </a:p>
        </p:txBody>
      </p:sp>
      <p:sp>
        <p:nvSpPr>
          <p:cNvPr id="11" name="TextBox 10">
            <a:extLst>
              <a:ext uri="{FF2B5EF4-FFF2-40B4-BE49-F238E27FC236}">
                <a16:creationId xmlns:a16="http://schemas.microsoft.com/office/drawing/2014/main" id="{ACEB3F8A-C4F8-E1C9-D68E-A08B8EB2736D}"/>
              </a:ext>
            </a:extLst>
          </p:cNvPr>
          <p:cNvSpPr txBox="1"/>
          <p:nvPr/>
        </p:nvSpPr>
        <p:spPr>
          <a:xfrm>
            <a:off x="483468" y="1087328"/>
            <a:ext cx="11708532" cy="5016758"/>
          </a:xfrm>
          <a:prstGeom prst="rect">
            <a:avLst/>
          </a:prstGeom>
          <a:noFill/>
        </p:spPr>
        <p:txBody>
          <a:bodyPr wrap="square">
            <a:spAutoFit/>
          </a:bodyPr>
          <a:lstStyle/>
          <a:p>
            <a:pPr algn="l"/>
            <a:r>
              <a:rPr lang="en-GB" sz="1600" b="1" i="0" dirty="0" err="1">
                <a:solidFill>
                  <a:srgbClr val="212529"/>
                </a:solidFill>
                <a:effectLst/>
                <a:latin typeface="Kanit" pitchFamily="2" charset="-34"/>
                <a:cs typeface="Kanit" pitchFamily="2" charset="-34"/>
              </a:rPr>
              <a:t>Feeld</a:t>
            </a:r>
            <a:r>
              <a:rPr lang="en-GB" sz="1600" b="1" i="0" dirty="0">
                <a:solidFill>
                  <a:srgbClr val="212529"/>
                </a:solidFill>
                <a:effectLst/>
                <a:latin typeface="Kanit" pitchFamily="2" charset="-34"/>
                <a:cs typeface="Kanit" pitchFamily="2" charset="-34"/>
              </a:rPr>
              <a:t>:</a:t>
            </a:r>
          </a:p>
          <a:p>
            <a:pPr algn="l"/>
            <a:r>
              <a:rPr lang="en-GB" sz="1600" dirty="0">
                <a:solidFill>
                  <a:srgbClr val="212529"/>
                </a:solidFill>
                <a:latin typeface="Kanit" pitchFamily="2" charset="-34"/>
                <a:cs typeface="Kanit" pitchFamily="2" charset="-34"/>
              </a:rPr>
              <a:t>Have remediated all the issues we flagged.</a:t>
            </a:r>
          </a:p>
          <a:p>
            <a:pPr algn="l"/>
            <a:endParaRPr lang="en-GB" sz="1600" dirty="0">
              <a:solidFill>
                <a:srgbClr val="212529"/>
              </a:solidFill>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2024/03/08 – The disclosure of all the above issues to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a:t>
            </a:r>
            <a:br>
              <a:rPr lang="en-GB" sz="1600" dirty="0"/>
            </a:br>
            <a:r>
              <a:rPr lang="en-GB" sz="1600" b="0" i="0" dirty="0">
                <a:solidFill>
                  <a:srgbClr val="212529"/>
                </a:solidFill>
                <a:effectLst/>
                <a:latin typeface="Kanit" pitchFamily="2" charset="-34"/>
                <a:cs typeface="Kanit" pitchFamily="2" charset="-34"/>
              </a:rPr>
              <a:t>2024/03/08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asked for the testing account details used during testing.</a:t>
            </a:r>
            <a:br>
              <a:rPr lang="en-GB" sz="1600" dirty="0"/>
            </a:br>
            <a:r>
              <a:rPr lang="en-GB" sz="1600" b="0" i="0" dirty="0">
                <a:solidFill>
                  <a:srgbClr val="212529"/>
                </a:solidFill>
                <a:effectLst/>
                <a:latin typeface="Kanit" pitchFamily="2" charset="-34"/>
                <a:cs typeface="Kanit" pitchFamily="2" charset="-34"/>
              </a:rPr>
              <a:t>2024/04/02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 ‘We are continuing to review the findings. Hence, if you can </a:t>
            </a:r>
            <a:r>
              <a:rPr lang="en-GB" sz="1600" b="1" i="0" dirty="0">
                <a:solidFill>
                  <a:srgbClr val="212529"/>
                </a:solidFill>
                <a:effectLst/>
                <a:latin typeface="Kanit" pitchFamily="2" charset="-34"/>
                <a:cs typeface="Kanit" pitchFamily="2" charset="-34"/>
              </a:rPr>
              <a:t>hold off</a:t>
            </a:r>
            <a:r>
              <a:rPr lang="en-GB" sz="1600" b="0" i="0" dirty="0">
                <a:solidFill>
                  <a:srgbClr val="212529"/>
                </a:solidFill>
                <a:effectLst/>
                <a:latin typeface="Kanit" pitchFamily="2" charset="-34"/>
                <a:cs typeface="Kanit" pitchFamily="2" charset="-34"/>
              </a:rPr>
              <a:t> publication … it would be helpful’</a:t>
            </a:r>
            <a:br>
              <a:rPr lang="en-GB" sz="1600" dirty="0"/>
            </a:br>
            <a:r>
              <a:rPr lang="en-GB" sz="1600" b="0" i="0" dirty="0">
                <a:solidFill>
                  <a:srgbClr val="212529"/>
                </a:solidFill>
                <a:effectLst/>
                <a:latin typeface="Kanit" pitchFamily="2" charset="-34"/>
                <a:cs typeface="Kanit" pitchFamily="2" charset="-34"/>
              </a:rPr>
              <a:t>2024/05/28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deployed several fixes. Thus, we kindly ask that you </a:t>
            </a:r>
            <a:r>
              <a:rPr lang="en-GB" sz="1600" b="1" i="0" dirty="0">
                <a:solidFill>
                  <a:srgbClr val="212529"/>
                </a:solidFill>
                <a:effectLst/>
                <a:latin typeface="Kanit" pitchFamily="2" charset="-34"/>
                <a:cs typeface="Kanit" pitchFamily="2" charset="-34"/>
              </a:rPr>
              <a:t>delay</a:t>
            </a:r>
            <a:r>
              <a:rPr lang="en-GB" sz="1600" b="0" i="0" dirty="0">
                <a:solidFill>
                  <a:srgbClr val="212529"/>
                </a:solidFill>
                <a:effectLst/>
                <a:latin typeface="Kanit" pitchFamily="2" charset="-34"/>
                <a:cs typeface="Kanit" pitchFamily="2" charset="-34"/>
              </a:rPr>
              <a:t> your findings for a maximum of 2 weeks, allowing us to confirm that we have resolved the flags in your report and ensuring that the safety of our Members remains sound’.</a:t>
            </a:r>
            <a:br>
              <a:rPr lang="en-GB" sz="1600" dirty="0"/>
            </a:br>
            <a:r>
              <a:rPr lang="en-GB" sz="1600" b="1" i="0" dirty="0">
                <a:solidFill>
                  <a:srgbClr val="212529"/>
                </a:solidFill>
                <a:effectLst/>
                <a:latin typeface="Kanit" pitchFamily="2" charset="-34"/>
                <a:cs typeface="Kanit" pitchFamily="2" charset="-34"/>
              </a:rPr>
              <a:t>2024/06/08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3 months </a:t>
            </a:r>
            <a:r>
              <a:rPr lang="en-GB" sz="1600" b="0" i="0" dirty="0">
                <a:solidFill>
                  <a:srgbClr val="212529"/>
                </a:solidFill>
                <a:effectLst/>
                <a:latin typeface="Kanit" pitchFamily="2" charset="-34"/>
                <a:cs typeface="Kanit" pitchFamily="2" charset="-34"/>
              </a:rPr>
              <a:t>have passed since the initial disclosure email.</a:t>
            </a:r>
            <a:br>
              <a:rPr lang="en-GB" sz="1600" dirty="0"/>
            </a:br>
            <a:r>
              <a:rPr lang="en-GB" sz="1600" b="0" i="0" dirty="0">
                <a:solidFill>
                  <a:srgbClr val="212529"/>
                </a:solidFill>
                <a:effectLst/>
                <a:latin typeface="Kanit" pitchFamily="2" charset="-34"/>
                <a:cs typeface="Kanit" pitchFamily="2" charset="-34"/>
              </a:rPr>
              <a:t>2024/06/20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appreciate your patience. Meanwhile, the team is cleaning up a few remaining items’.</a:t>
            </a:r>
            <a:br>
              <a:rPr lang="en-GB" sz="1600" dirty="0"/>
            </a:br>
            <a:r>
              <a:rPr lang="en-GB" sz="1600" b="1" i="0" dirty="0">
                <a:solidFill>
                  <a:srgbClr val="212529"/>
                </a:solidFill>
                <a:effectLst/>
                <a:latin typeface="Kanit" pitchFamily="2" charset="-34"/>
                <a:cs typeface="Kanit" pitchFamily="2" charset="-34"/>
              </a:rPr>
              <a:t>2024/07/08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4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2024/07/15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 a few issues still require a more complex set of remediations. […] we appreciate your allowing us time to fully resolve before publishing any of your findings’.</a:t>
            </a:r>
            <a:br>
              <a:rPr lang="en-GB" sz="1600" dirty="0"/>
            </a:br>
            <a:r>
              <a:rPr lang="en-GB" sz="1600" b="0" i="0" dirty="0">
                <a:solidFill>
                  <a:srgbClr val="212529"/>
                </a:solidFill>
                <a:effectLst/>
                <a:latin typeface="Kanit" pitchFamily="2" charset="-34"/>
                <a:cs typeface="Kanit" pitchFamily="2" charset="-34"/>
              </a:rPr>
              <a:t>2024/08/04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‘Our teams are actively working to resolve the remaining findings.  Please </a:t>
            </a:r>
            <a:r>
              <a:rPr lang="en-GB" sz="1600" b="1" i="0" dirty="0">
                <a:solidFill>
                  <a:srgbClr val="212529"/>
                </a:solidFill>
                <a:effectLst/>
                <a:latin typeface="Kanit" pitchFamily="2" charset="-34"/>
                <a:cs typeface="Kanit" pitchFamily="2" charset="-34"/>
              </a:rPr>
              <a:t>hold off</a:t>
            </a:r>
            <a:r>
              <a:rPr lang="en-GB" sz="1600" b="0" i="0" dirty="0">
                <a:solidFill>
                  <a:srgbClr val="212529"/>
                </a:solidFill>
                <a:effectLst/>
                <a:latin typeface="Kanit" pitchFamily="2" charset="-34"/>
                <a:cs typeface="Kanit" pitchFamily="2" charset="-34"/>
              </a:rPr>
              <a:t> publishing until we can confirm that we have resolved these items.’</a:t>
            </a:r>
            <a:br>
              <a:rPr lang="en-GB" sz="1600" dirty="0"/>
            </a:br>
            <a:r>
              <a:rPr lang="en-GB" sz="1600" b="1" i="0" dirty="0">
                <a:solidFill>
                  <a:srgbClr val="212529"/>
                </a:solidFill>
                <a:effectLst/>
                <a:latin typeface="Kanit" pitchFamily="2" charset="-34"/>
                <a:cs typeface="Kanit" pitchFamily="2" charset="-34"/>
              </a:rPr>
              <a:t>2024/08/08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5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2024/08/16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have implemented the required changes to mitigate the remaining findings’.</a:t>
            </a:r>
            <a:br>
              <a:rPr lang="en-GB" sz="1600" dirty="0"/>
            </a:br>
            <a:r>
              <a:rPr lang="en-GB" sz="1600" b="1" i="0" dirty="0">
                <a:solidFill>
                  <a:srgbClr val="212529"/>
                </a:solidFill>
                <a:effectLst/>
                <a:latin typeface="Kanit" pitchFamily="2" charset="-34"/>
                <a:cs typeface="Kanit" pitchFamily="2" charset="-34"/>
              </a:rPr>
              <a:t>2024/09/08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6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2024/09/10 – Blog published.</a:t>
            </a:r>
            <a:endParaRPr lang="en-GB" sz="1600" dirty="0">
              <a:solidFill>
                <a:srgbClr val="212529"/>
              </a:solidFill>
              <a:latin typeface="Kanit" pitchFamily="2" charset="-34"/>
              <a:cs typeface="Kanit" pitchFamily="2" charset="-34"/>
            </a:endParaRPr>
          </a:p>
        </p:txBody>
      </p:sp>
    </p:spTree>
    <p:extLst>
      <p:ext uri="{BB962C8B-B14F-4D97-AF65-F5344CB8AC3E}">
        <p14:creationId xmlns:p14="http://schemas.microsoft.com/office/powerpoint/2010/main" val="56150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D080-5080-C7E7-EB61-2CD72EFF0E2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D01CB14-041D-DF83-DC21-E26F37F2663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5809AF7-A87E-2B57-09A2-F2C0D46B5588}"/>
              </a:ext>
            </a:extLst>
          </p:cNvPr>
          <p:cNvSpPr>
            <a:spLocks noGrp="1"/>
          </p:cNvSpPr>
          <p:nvPr>
            <p:ph type="sldNum" sz="quarter" idx="11"/>
          </p:nvPr>
        </p:nvSpPr>
        <p:spPr/>
        <p:txBody>
          <a:bodyPr/>
          <a:lstStyle/>
          <a:p>
            <a:fld id="{4C012138-8E1B-0248-81B8-1431062B3210}" type="slidenum">
              <a:rPr lang="ro-RO" smtClean="0"/>
              <a:pPr/>
              <a:t>68</a:t>
            </a:fld>
            <a:endParaRPr lang="ro-RO" dirty="0"/>
          </a:p>
        </p:txBody>
      </p:sp>
      <p:pic>
        <p:nvPicPr>
          <p:cNvPr id="17424" name="Picture 16">
            <a:extLst>
              <a:ext uri="{FF2B5EF4-FFF2-40B4-BE49-F238E27FC236}">
                <a16:creationId xmlns:a16="http://schemas.microsoft.com/office/drawing/2014/main" id="{FAA11687-EF6F-6F92-B5E5-A2B9CBF83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00B4552-B16E-6DD4-299B-9FFA552396AA}"/>
              </a:ext>
            </a:extLst>
          </p:cNvPr>
          <p:cNvSpPr txBox="1"/>
          <p:nvPr/>
        </p:nvSpPr>
        <p:spPr>
          <a:xfrm>
            <a:off x="483468" y="1666045"/>
            <a:ext cx="9962558" cy="2062103"/>
          </a:xfrm>
          <a:prstGeom prst="rect">
            <a:avLst/>
          </a:prstGeom>
          <a:noFill/>
        </p:spPr>
        <p:txBody>
          <a:bodyPr wrap="square">
            <a:spAutoFit/>
          </a:bodyPr>
          <a:lstStyle/>
          <a:p>
            <a:pPr algn="l"/>
            <a:r>
              <a:rPr lang="en-GB" sz="1600" dirty="0">
                <a:solidFill>
                  <a:srgbClr val="212529"/>
                </a:solidFill>
                <a:latin typeface="Kanit" pitchFamily="2" charset="-34"/>
                <a:cs typeface="Kanit" pitchFamily="2" charset="-34"/>
              </a:rPr>
              <a:t>Research:</a:t>
            </a:r>
            <a:br>
              <a:rPr lang="en-GB" sz="1600" dirty="0">
                <a:solidFill>
                  <a:srgbClr val="212529"/>
                </a:solidFill>
                <a:latin typeface="Kanit" pitchFamily="2" charset="-34"/>
                <a:cs typeface="Kanit" pitchFamily="2" charset="-34"/>
              </a:rPr>
            </a:br>
            <a:r>
              <a:rPr lang="en-GB" sz="1600" b="0" i="0" dirty="0">
                <a:solidFill>
                  <a:srgbClr val="212529"/>
                </a:solidFill>
                <a:effectLst/>
                <a:latin typeface="Kanit" pitchFamily="2" charset="-34"/>
                <a:cs typeface="Kanit" pitchFamily="2" charset="-34"/>
                <a:hlinkClick r:id="rId4"/>
              </a:rPr>
              <a:t>https://fortbridge.co.uk/research/feeld-dating-app-nudes-data-publicly-available/</a:t>
            </a:r>
            <a:endParaRPr lang="en-GB" sz="1600" b="0" i="0" dirty="0">
              <a:solidFill>
                <a:srgbClr val="212529"/>
              </a:solidFill>
              <a:effectLst/>
              <a:latin typeface="Kanit" pitchFamily="2" charset="-34"/>
              <a:cs typeface="Kanit" pitchFamily="2" charset="-34"/>
            </a:endParaRPr>
          </a:p>
          <a:p>
            <a:pPr algn="l"/>
            <a:endParaRPr lang="en-GB" sz="1600" dirty="0">
              <a:solidFill>
                <a:srgbClr val="212529"/>
              </a:solidFill>
              <a:latin typeface="Kanit" pitchFamily="2" charset="-34"/>
              <a:cs typeface="Kanit" pitchFamily="2" charset="-34"/>
            </a:endParaRPr>
          </a:p>
          <a:p>
            <a:pPr algn="l"/>
            <a:r>
              <a:rPr lang="en-GB" sz="1600" dirty="0">
                <a:solidFill>
                  <a:srgbClr val="212529"/>
                </a:solidFill>
                <a:latin typeface="Kanit" pitchFamily="2" charset="-34"/>
                <a:cs typeface="Kanit" pitchFamily="2" charset="-34"/>
              </a:rPr>
              <a:t>The Guardian:</a:t>
            </a:r>
          </a:p>
          <a:p>
            <a:pPr algn="l"/>
            <a:r>
              <a:rPr lang="en-GB" sz="1600" b="0" i="0" dirty="0">
                <a:solidFill>
                  <a:srgbClr val="212529"/>
                </a:solidFill>
                <a:effectLst/>
                <a:latin typeface="Kanit" pitchFamily="2" charset="-34"/>
                <a:cs typeface="Kanit" pitchFamily="2" charset="-34"/>
                <a:hlinkClick r:id="rId5"/>
              </a:rPr>
              <a:t>https://www.theguardian.com/business/2024/sep/17/dating-app-feeld-personal-data-cybersecurity</a:t>
            </a:r>
            <a:endParaRPr lang="en-GB" sz="1600" b="0" i="0" dirty="0">
              <a:solidFill>
                <a:srgbClr val="212529"/>
              </a:solidFill>
              <a:effectLst/>
              <a:latin typeface="Kanit" pitchFamily="2" charset="-34"/>
              <a:cs typeface="Kanit" pitchFamily="2" charset="-34"/>
            </a:endParaRPr>
          </a:p>
          <a:p>
            <a:pPr algn="l"/>
            <a:endParaRPr lang="en-GB" sz="1600" b="0" i="0" dirty="0">
              <a:solidFill>
                <a:srgbClr val="212529"/>
              </a:solidFill>
              <a:effectLst/>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Slides – </a:t>
            </a:r>
            <a:r>
              <a:rPr lang="en-GB" sz="1600" b="0" i="0" dirty="0" err="1">
                <a:solidFill>
                  <a:srgbClr val="212529"/>
                </a:solidFill>
                <a:effectLst/>
                <a:latin typeface="Kanit" pitchFamily="2" charset="-34"/>
                <a:cs typeface="Kanit" pitchFamily="2" charset="-34"/>
              </a:rPr>
              <a:t>Github</a:t>
            </a:r>
            <a:r>
              <a:rPr lang="en-GB" sz="1600" b="0" i="0" dirty="0">
                <a:solidFill>
                  <a:srgbClr val="212529"/>
                </a:solidFill>
                <a:effectLst/>
                <a:latin typeface="Kanit" pitchFamily="2" charset="-34"/>
                <a:cs typeface="Kanit" pitchFamily="2" charset="-34"/>
              </a:rPr>
              <a:t> – To be published:</a:t>
            </a:r>
          </a:p>
          <a:p>
            <a:r>
              <a:rPr lang="en-GB" sz="1600" b="0" i="0" dirty="0">
                <a:solidFill>
                  <a:srgbClr val="212529"/>
                </a:solidFill>
                <a:effectLst/>
                <a:latin typeface="Kanit" pitchFamily="2" charset="-34"/>
                <a:cs typeface="Kanit" pitchFamily="2" charset="-34"/>
                <a:hlinkClick r:id="rId6"/>
              </a:rPr>
              <a:t>https://github.com/orgs/FORTBRIDGE-UK/</a:t>
            </a:r>
            <a:r>
              <a:rPr lang="en-GB" sz="1600" b="0" i="0" dirty="0">
                <a:solidFill>
                  <a:srgbClr val="212529"/>
                </a:solidFill>
                <a:effectLst/>
                <a:latin typeface="Kanit" pitchFamily="2" charset="-34"/>
                <a:cs typeface="Kanit" pitchFamily="2" charset="-34"/>
              </a:rPr>
              <a:t> </a:t>
            </a:r>
          </a:p>
        </p:txBody>
      </p:sp>
      <p:sp>
        <p:nvSpPr>
          <p:cNvPr id="9" name="Title 1">
            <a:extLst>
              <a:ext uri="{FF2B5EF4-FFF2-40B4-BE49-F238E27FC236}">
                <a16:creationId xmlns:a16="http://schemas.microsoft.com/office/drawing/2014/main" id="{5707E623-70BA-DFD0-E679-A603DB46A90D}"/>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Full article</a:t>
            </a:r>
            <a:endParaRPr lang="ro-RO" sz="3200" dirty="0"/>
          </a:p>
        </p:txBody>
      </p:sp>
    </p:spTree>
    <p:extLst>
      <p:ext uri="{BB962C8B-B14F-4D97-AF65-F5344CB8AC3E}">
        <p14:creationId xmlns:p14="http://schemas.microsoft.com/office/powerpoint/2010/main" val="1470099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6187C-C3E6-0A60-B2CA-94579C0C103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C32622E-B93A-9190-45F9-A243D61EA19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B2320F0-8DC0-9E70-3029-366A26138B37}"/>
              </a:ext>
            </a:extLst>
          </p:cNvPr>
          <p:cNvSpPr>
            <a:spLocks noGrp="1"/>
          </p:cNvSpPr>
          <p:nvPr>
            <p:ph type="sldNum" sz="quarter" idx="11"/>
          </p:nvPr>
        </p:nvSpPr>
        <p:spPr/>
        <p:txBody>
          <a:bodyPr/>
          <a:lstStyle/>
          <a:p>
            <a:fld id="{4C012138-8E1B-0248-81B8-1431062B3210}" type="slidenum">
              <a:rPr lang="ro-RO" smtClean="0"/>
              <a:pPr/>
              <a:t>69</a:t>
            </a:fld>
            <a:endParaRPr lang="ro-RO" dirty="0"/>
          </a:p>
        </p:txBody>
      </p:sp>
      <p:pic>
        <p:nvPicPr>
          <p:cNvPr id="17424" name="Picture 16">
            <a:extLst>
              <a:ext uri="{FF2B5EF4-FFF2-40B4-BE49-F238E27FC236}">
                <a16:creationId xmlns:a16="http://schemas.microsoft.com/office/drawing/2014/main" id="{8502649F-947D-AA8B-646C-8FC1A7B6A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5CCF02E-E727-DDDA-08A0-202EF683544C}"/>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Summary</a:t>
            </a:r>
            <a:endParaRPr lang="ro-RO" sz="3200" dirty="0"/>
          </a:p>
        </p:txBody>
      </p:sp>
      <p:pic>
        <p:nvPicPr>
          <p:cNvPr id="2" name="Online Media 1" descr="Feeld Dating App Vulnerability Let People See EVERYTHING | Stuff Keeps Happening">
            <a:hlinkClick r:id="" action="ppaction://media"/>
            <a:extLst>
              <a:ext uri="{FF2B5EF4-FFF2-40B4-BE49-F238E27FC236}">
                <a16:creationId xmlns:a16="http://schemas.microsoft.com/office/drawing/2014/main" id="{F89E2D67-3C05-1BB3-49A1-14FE31E4CB57}"/>
              </a:ext>
            </a:extLst>
          </p:cNvPr>
          <p:cNvPicPr>
            <a:picLocks noRot="1" noChangeAspect="1"/>
          </p:cNvPicPr>
          <p:nvPr>
            <a:videoFile r:link="rId1"/>
          </p:nvPr>
        </p:nvPicPr>
        <p:blipFill>
          <a:blip r:embed="rId5"/>
          <a:stretch>
            <a:fillRect/>
          </a:stretch>
        </p:blipFill>
        <p:spPr>
          <a:xfrm>
            <a:off x="0" y="-32772"/>
            <a:ext cx="12151100" cy="6865372"/>
          </a:xfrm>
          <a:prstGeom prst="rect">
            <a:avLst/>
          </a:prstGeom>
        </p:spPr>
      </p:pic>
    </p:spTree>
    <p:extLst>
      <p:ext uri="{BB962C8B-B14F-4D97-AF65-F5344CB8AC3E}">
        <p14:creationId xmlns:p14="http://schemas.microsoft.com/office/powerpoint/2010/main" val="1852461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8F8D-405C-F0A9-5DB3-657E71FDD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E3C58-4305-0CCE-0A3B-CCE5F9FD6495}"/>
              </a:ext>
            </a:extLst>
          </p:cNvPr>
          <p:cNvSpPr>
            <a:spLocks noGrp="1"/>
          </p:cNvSpPr>
          <p:nvPr>
            <p:ph type="title"/>
          </p:nvPr>
        </p:nvSpPr>
        <p:spPr>
          <a:xfrm>
            <a:off x="483469" y="254642"/>
            <a:ext cx="9164700" cy="711312"/>
          </a:xfrm>
        </p:spPr>
        <p:txBody>
          <a:bodyPr vert="horz">
            <a:normAutofit fontScale="90000"/>
          </a:bodyPr>
          <a:lstStyle/>
          <a:p>
            <a:r>
              <a:rPr lang="en-US" dirty="0"/>
              <a:t>FEELD Menus</a:t>
            </a:r>
            <a:endParaRPr lang="ro-RO" dirty="0"/>
          </a:p>
        </p:txBody>
      </p:sp>
      <p:sp>
        <p:nvSpPr>
          <p:cNvPr id="10" name="Footer Placeholder 3">
            <a:extLst>
              <a:ext uri="{FF2B5EF4-FFF2-40B4-BE49-F238E27FC236}">
                <a16:creationId xmlns:a16="http://schemas.microsoft.com/office/drawing/2014/main" id="{766201C6-6322-B671-E0E1-EFC931D258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D35F874-EB34-23F8-3C0E-C210833F7BBF}"/>
              </a:ext>
            </a:extLst>
          </p:cNvPr>
          <p:cNvSpPr>
            <a:spLocks noGrp="1"/>
          </p:cNvSpPr>
          <p:nvPr>
            <p:ph type="sldNum" sz="quarter" idx="11"/>
          </p:nvPr>
        </p:nvSpPr>
        <p:spPr/>
        <p:txBody>
          <a:bodyPr/>
          <a:lstStyle/>
          <a:p>
            <a:fld id="{4C012138-8E1B-0248-81B8-1431062B3210}" type="slidenum">
              <a:rPr lang="ro-RO" smtClean="0"/>
              <a:pPr/>
              <a:t>7</a:t>
            </a:fld>
            <a:endParaRPr lang="ro-RO" dirty="0"/>
          </a:p>
        </p:txBody>
      </p:sp>
      <p:pic>
        <p:nvPicPr>
          <p:cNvPr id="17424" name="Picture 16">
            <a:extLst>
              <a:ext uri="{FF2B5EF4-FFF2-40B4-BE49-F238E27FC236}">
                <a16:creationId xmlns:a16="http://schemas.microsoft.com/office/drawing/2014/main" id="{70290DD1-FC9A-B5F2-88EF-9C0552A0B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0AC6C77-F560-DFEA-2290-D683B5CBCB82}"/>
              </a:ext>
            </a:extLst>
          </p:cNvPr>
          <p:cNvSpPr txBox="1"/>
          <p:nvPr/>
        </p:nvSpPr>
        <p:spPr>
          <a:xfrm>
            <a:off x="483469" y="5269166"/>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‘Discover Profiles’</a:t>
            </a:r>
            <a:r>
              <a:rPr lang="en-GB" dirty="0">
                <a:solidFill>
                  <a:srgbClr val="212529"/>
                </a:solidFill>
                <a:latin typeface="Kanit" pitchFamily="2" charset="-34"/>
                <a:cs typeface="Kanit" pitchFamily="2" charset="-34"/>
              </a:rPr>
              <a:t> Menu</a:t>
            </a:r>
            <a:endParaRPr lang="en-GB" b="0" i="0" dirty="0">
              <a:solidFill>
                <a:srgbClr val="212529"/>
              </a:solidFill>
              <a:effectLst/>
              <a:latin typeface="Kanit" pitchFamily="2" charset="-34"/>
              <a:cs typeface="Kanit" pitchFamily="2" charset="-34"/>
            </a:endParaRPr>
          </a:p>
        </p:txBody>
      </p:sp>
      <p:sp>
        <p:nvSpPr>
          <p:cNvPr id="17" name="TextBox 16">
            <a:extLst>
              <a:ext uri="{FF2B5EF4-FFF2-40B4-BE49-F238E27FC236}">
                <a16:creationId xmlns:a16="http://schemas.microsoft.com/office/drawing/2014/main" id="{9F117547-B1C5-A3AD-C841-F82DE9EA0ABE}"/>
              </a:ext>
            </a:extLst>
          </p:cNvPr>
          <p:cNvSpPr txBox="1"/>
          <p:nvPr/>
        </p:nvSpPr>
        <p:spPr>
          <a:xfrm>
            <a:off x="3117310" y="5292819"/>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‘Who liked you’ </a:t>
            </a:r>
            <a:r>
              <a:rPr lang="en-GB" dirty="0">
                <a:solidFill>
                  <a:srgbClr val="212529"/>
                </a:solidFill>
                <a:latin typeface="Kanit" pitchFamily="2" charset="-34"/>
                <a:cs typeface="Kanit" pitchFamily="2" charset="-34"/>
              </a:rPr>
              <a:t>Menu</a:t>
            </a:r>
            <a:endParaRPr lang="en-GB" b="0" i="0" dirty="0">
              <a:solidFill>
                <a:srgbClr val="212529"/>
              </a:solidFill>
              <a:effectLst/>
              <a:latin typeface="Kanit" pitchFamily="2" charset="-34"/>
              <a:cs typeface="Kanit" pitchFamily="2" charset="-34"/>
            </a:endParaRPr>
          </a:p>
        </p:txBody>
      </p:sp>
      <p:sp>
        <p:nvSpPr>
          <p:cNvPr id="18" name="TextBox 17">
            <a:extLst>
              <a:ext uri="{FF2B5EF4-FFF2-40B4-BE49-F238E27FC236}">
                <a16:creationId xmlns:a16="http://schemas.microsoft.com/office/drawing/2014/main" id="{E3948FF2-30D5-D1BD-6BF0-964203727E5A}"/>
              </a:ext>
            </a:extLst>
          </p:cNvPr>
          <p:cNvSpPr txBox="1"/>
          <p:nvPr/>
        </p:nvSpPr>
        <p:spPr>
          <a:xfrm>
            <a:off x="5971903" y="5269165"/>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‘Messages’ </a:t>
            </a:r>
            <a:r>
              <a:rPr lang="en-GB" dirty="0">
                <a:solidFill>
                  <a:srgbClr val="212529"/>
                </a:solidFill>
                <a:latin typeface="Kanit" pitchFamily="2" charset="-34"/>
                <a:cs typeface="Kanit" pitchFamily="2" charset="-34"/>
              </a:rPr>
              <a:t>Menu</a:t>
            </a:r>
            <a:endParaRPr lang="en-GB" b="0" i="0" dirty="0">
              <a:solidFill>
                <a:srgbClr val="212529"/>
              </a:solidFill>
              <a:effectLst/>
              <a:latin typeface="Kanit" pitchFamily="2" charset="-34"/>
              <a:cs typeface="Kanit" pitchFamily="2" charset="-34"/>
            </a:endParaRPr>
          </a:p>
        </p:txBody>
      </p:sp>
      <p:sp>
        <p:nvSpPr>
          <p:cNvPr id="19" name="TextBox 18">
            <a:extLst>
              <a:ext uri="{FF2B5EF4-FFF2-40B4-BE49-F238E27FC236}">
                <a16:creationId xmlns:a16="http://schemas.microsoft.com/office/drawing/2014/main" id="{01FA678F-6850-0981-F06A-68B9BF59D7AA}"/>
              </a:ext>
            </a:extLst>
          </p:cNvPr>
          <p:cNvSpPr txBox="1"/>
          <p:nvPr/>
        </p:nvSpPr>
        <p:spPr>
          <a:xfrm>
            <a:off x="8784569" y="5269165"/>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‘My Profile’</a:t>
            </a:r>
            <a:r>
              <a:rPr lang="en-GB" dirty="0">
                <a:solidFill>
                  <a:srgbClr val="212529"/>
                </a:solidFill>
                <a:latin typeface="Kanit" pitchFamily="2" charset="-34"/>
                <a:cs typeface="Kanit" pitchFamily="2" charset="-34"/>
              </a:rPr>
              <a:t> Menu</a:t>
            </a:r>
            <a:endParaRPr lang="en-GB" b="0" i="0" dirty="0">
              <a:solidFill>
                <a:srgbClr val="212529"/>
              </a:solidFill>
              <a:effectLst/>
              <a:latin typeface="Kanit" pitchFamily="2" charset="-34"/>
              <a:cs typeface="Kanit" pitchFamily="2" charset="-34"/>
            </a:endParaRPr>
          </a:p>
        </p:txBody>
      </p:sp>
      <p:sp>
        <p:nvSpPr>
          <p:cNvPr id="20" name="TextBox 19">
            <a:extLst>
              <a:ext uri="{FF2B5EF4-FFF2-40B4-BE49-F238E27FC236}">
                <a16:creationId xmlns:a16="http://schemas.microsoft.com/office/drawing/2014/main" id="{D9573858-BC40-460E-F65D-F86CA22D7A35}"/>
              </a:ext>
            </a:extLst>
          </p:cNvPr>
          <p:cNvSpPr txBox="1"/>
          <p:nvPr/>
        </p:nvSpPr>
        <p:spPr>
          <a:xfrm>
            <a:off x="3117310" y="5880292"/>
            <a:ext cx="1727200" cy="461665"/>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‘basic’ users canno</a:t>
            </a:r>
            <a:r>
              <a:rPr lang="en-GB" sz="1200" dirty="0">
                <a:solidFill>
                  <a:srgbClr val="212529"/>
                </a:solidFill>
                <a:latin typeface="Kanit" pitchFamily="2" charset="-34"/>
                <a:cs typeface="Kanit" pitchFamily="2" charset="-34"/>
              </a:rPr>
              <a:t>t view/interact with it</a:t>
            </a:r>
            <a:endParaRPr lang="en-GB" sz="1200" b="0" i="0" dirty="0">
              <a:solidFill>
                <a:srgbClr val="212529"/>
              </a:solidFill>
              <a:effectLst/>
              <a:latin typeface="Kanit" pitchFamily="2" charset="-34"/>
              <a:cs typeface="Kanit" pitchFamily="2" charset="-34"/>
            </a:endParaRPr>
          </a:p>
        </p:txBody>
      </p:sp>
      <p:pic>
        <p:nvPicPr>
          <p:cNvPr id="4" name="Picture 3" descr="A screenshot of a person&#10;&#10;Description automatically generated">
            <a:extLst>
              <a:ext uri="{FF2B5EF4-FFF2-40B4-BE49-F238E27FC236}">
                <a16:creationId xmlns:a16="http://schemas.microsoft.com/office/drawing/2014/main" id="{7DF9981B-B6FF-DCD3-2D91-78D49C60A6E5}"/>
              </a:ext>
            </a:extLst>
          </p:cNvPr>
          <p:cNvPicPr>
            <a:picLocks noChangeAspect="1"/>
          </p:cNvPicPr>
          <p:nvPr/>
        </p:nvPicPr>
        <p:blipFill>
          <a:blip r:embed="rId4"/>
          <a:stretch>
            <a:fillRect/>
          </a:stretch>
        </p:blipFill>
        <p:spPr>
          <a:xfrm>
            <a:off x="604553" y="1091744"/>
            <a:ext cx="1727199" cy="3886198"/>
          </a:xfrm>
          <a:prstGeom prst="rect">
            <a:avLst/>
          </a:prstGeom>
        </p:spPr>
      </p:pic>
      <p:pic>
        <p:nvPicPr>
          <p:cNvPr id="8" name="Picture 7" descr="A screenshot of a phone&#10;&#10;Description automatically generated">
            <a:extLst>
              <a:ext uri="{FF2B5EF4-FFF2-40B4-BE49-F238E27FC236}">
                <a16:creationId xmlns:a16="http://schemas.microsoft.com/office/drawing/2014/main" id="{D62F9BF4-D660-B9A2-450D-0F9201A6475F}"/>
              </a:ext>
            </a:extLst>
          </p:cNvPr>
          <p:cNvPicPr>
            <a:picLocks noChangeAspect="1"/>
          </p:cNvPicPr>
          <p:nvPr/>
        </p:nvPicPr>
        <p:blipFill>
          <a:blip r:embed="rId5"/>
          <a:stretch>
            <a:fillRect/>
          </a:stretch>
        </p:blipFill>
        <p:spPr>
          <a:xfrm>
            <a:off x="3271899" y="1091743"/>
            <a:ext cx="1747157" cy="3886201"/>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5E18B945-6B0E-2E8A-3CE4-25E973FD7D86}"/>
              </a:ext>
            </a:extLst>
          </p:cNvPr>
          <p:cNvPicPr>
            <a:picLocks noChangeAspect="1"/>
          </p:cNvPicPr>
          <p:nvPr/>
        </p:nvPicPr>
        <p:blipFill>
          <a:blip r:embed="rId6"/>
          <a:stretch>
            <a:fillRect/>
          </a:stretch>
        </p:blipFill>
        <p:spPr>
          <a:xfrm>
            <a:off x="5959203" y="1120944"/>
            <a:ext cx="1739900" cy="389890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03079791-7767-799B-D435-24CA2523928D}"/>
              </a:ext>
            </a:extLst>
          </p:cNvPr>
          <p:cNvPicPr>
            <a:picLocks noChangeAspect="1"/>
          </p:cNvPicPr>
          <p:nvPr/>
        </p:nvPicPr>
        <p:blipFill>
          <a:blip r:embed="rId7"/>
          <a:stretch>
            <a:fillRect/>
          </a:stretch>
        </p:blipFill>
        <p:spPr>
          <a:xfrm>
            <a:off x="8639250" y="1091742"/>
            <a:ext cx="1752441" cy="3886201"/>
          </a:xfrm>
          <a:prstGeom prst="rect">
            <a:avLst/>
          </a:prstGeom>
        </p:spPr>
      </p:pic>
    </p:spTree>
    <p:extLst>
      <p:ext uri="{BB962C8B-B14F-4D97-AF65-F5344CB8AC3E}">
        <p14:creationId xmlns:p14="http://schemas.microsoft.com/office/powerpoint/2010/main" val="146541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4"/>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CCCAB-CE81-F92C-1B34-7FC0905170F5}"/>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7B1B0A7-BC9A-710A-AE28-A1837FAA4E6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D806908-E30E-68A9-2229-E7A24ED68B19}"/>
              </a:ext>
            </a:extLst>
          </p:cNvPr>
          <p:cNvSpPr>
            <a:spLocks noGrp="1"/>
          </p:cNvSpPr>
          <p:nvPr>
            <p:ph type="sldNum" sz="quarter" idx="11"/>
          </p:nvPr>
        </p:nvSpPr>
        <p:spPr/>
        <p:txBody>
          <a:bodyPr/>
          <a:lstStyle/>
          <a:p>
            <a:fld id="{4C012138-8E1B-0248-81B8-1431062B3210}" type="slidenum">
              <a:rPr lang="ro-RO" smtClean="0"/>
              <a:pPr/>
              <a:t>70</a:t>
            </a:fld>
            <a:endParaRPr lang="ro-RO" dirty="0"/>
          </a:p>
        </p:txBody>
      </p:sp>
      <p:pic>
        <p:nvPicPr>
          <p:cNvPr id="17424" name="Picture 16">
            <a:extLst>
              <a:ext uri="{FF2B5EF4-FFF2-40B4-BE49-F238E27FC236}">
                <a16:creationId xmlns:a16="http://schemas.microsoft.com/office/drawing/2014/main" id="{30CCC2C6-ABFD-1DB6-1171-5533DB9FC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5B5D84-4DF8-5CBB-3F59-3D1C02238FBA}"/>
              </a:ext>
            </a:extLst>
          </p:cNvPr>
          <p:cNvSpPr txBox="1"/>
          <p:nvPr/>
        </p:nvSpPr>
        <p:spPr>
          <a:xfrm>
            <a:off x="483468" y="1666045"/>
            <a:ext cx="9962558" cy="3293209"/>
          </a:xfrm>
          <a:prstGeom prst="rect">
            <a:avLst/>
          </a:prstGeom>
          <a:noFill/>
        </p:spPr>
        <p:txBody>
          <a:bodyPr wrap="square">
            <a:spAutoFit/>
          </a:bodyPr>
          <a:lstStyle/>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web app </a:t>
            </a:r>
            <a:r>
              <a:rPr lang="en-GB" sz="1600" b="1" i="0" dirty="0" err="1">
                <a:solidFill>
                  <a:srgbClr val="212529"/>
                </a:solidFill>
                <a:effectLst/>
                <a:latin typeface="Kanit" pitchFamily="2" charset="-34"/>
                <a:cs typeface="Kanit" pitchFamily="2" charset="-34"/>
              </a:rPr>
              <a:t>pentest</a:t>
            </a:r>
            <a:r>
              <a:rPr lang="en-GB" sz="1600" b="1" i="0" dirty="0">
                <a:solidFill>
                  <a:srgbClr val="212529"/>
                </a:solidFill>
                <a:effectLst/>
                <a:latin typeface="Kanit" pitchFamily="2" charset="-34"/>
                <a:cs typeface="Kanit" pitchFamily="2" charset="-34"/>
              </a:rPr>
              <a:t> research </a:t>
            </a:r>
            <a:r>
              <a:rPr lang="en-GB" sz="1600" b="0" i="0" dirty="0">
                <a:solidFill>
                  <a:srgbClr val="212529"/>
                </a:solidFill>
                <a:effectLst/>
                <a:latin typeface="Kanit" pitchFamily="2" charset="-34"/>
                <a:cs typeface="Kanit" pitchFamily="2" charset="-34"/>
              </a:rPr>
              <a:t>and a peek into PHP internals</a:t>
            </a:r>
            <a:r>
              <a:rPr lang="en-GB" sz="1600" b="1" i="0" dirty="0">
                <a:solidFill>
                  <a:srgbClr val="212529"/>
                </a:solidFill>
                <a:effectLst/>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check</a:t>
            </a:r>
            <a:r>
              <a:rPr lang="en-GB" sz="1600" b="1" i="0" dirty="0">
                <a:solidFill>
                  <a:srgbClr val="212529"/>
                </a:solidFill>
                <a:effectLst/>
                <a:latin typeface="Kanit" pitchFamily="2" charset="-34"/>
                <a:cs typeface="Kanit" pitchFamily="2" charset="-34"/>
              </a:rPr>
              <a:t> </a:t>
            </a:r>
            <a:r>
              <a:rPr lang="en-GB" sz="1600" b="1" i="0" u="none" strike="noStrike" dirty="0">
                <a:solidFill>
                  <a:srgbClr val="5F4776"/>
                </a:solidFill>
                <a:effectLst/>
                <a:latin typeface="Kanit" pitchFamily="2" charset="-34"/>
                <a:cs typeface="Kanit" pitchFamily="2" charset="-34"/>
                <a:hlinkClick r:id="rId4"/>
              </a:rPr>
              <a:t>Multiple Concrete CMS Vulnerabilities (Part 1 – RCE)</a:t>
            </a:r>
            <a:r>
              <a:rPr lang="en-GB" sz="1600" b="0" i="0" dirty="0">
                <a:solidFill>
                  <a:srgbClr val="212529"/>
                </a:solidFill>
                <a:effectLst/>
                <a:latin typeface="Kanit" pitchFamily="2" charset="-34"/>
                <a:cs typeface="Kanit" pitchFamily="2" charset="-34"/>
              </a:rPr>
              <a:t>: This article investigates achieving remote code execution through 2 race conditions vulnerabilities in the file upload functionality in Concrete CMS, providing a detailed examination of potential security risks and mitigation strategies.</a:t>
            </a:r>
          </a:p>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API testing research</a:t>
            </a:r>
            <a:r>
              <a:rPr lang="en-GB" sz="1600" b="0" i="0" dirty="0">
                <a:solidFill>
                  <a:srgbClr val="212529"/>
                </a:solidFill>
                <a:effectLst/>
                <a:latin typeface="Kanit" pitchFamily="2" charset="-34"/>
                <a:cs typeface="Kanit" pitchFamily="2" charset="-34"/>
              </a:rPr>
              <a:t>, check </a:t>
            </a:r>
            <a:r>
              <a:rPr lang="en-GB" sz="1600" b="1" i="0" u="none" strike="noStrike" dirty="0">
                <a:solidFill>
                  <a:srgbClr val="5F4776"/>
                </a:solidFill>
                <a:effectLst/>
                <a:latin typeface="Kanit" pitchFamily="2" charset="-34"/>
                <a:cs typeface="Kanit" pitchFamily="2" charset="-34"/>
                <a:hlinkClick r:id="rId5"/>
              </a:rPr>
              <a:t>Mass Account Takeover in Yunmai Smart Scale API</a:t>
            </a:r>
            <a:r>
              <a:rPr lang="en-GB" sz="1600" b="0" i="0" dirty="0">
                <a:solidFill>
                  <a:srgbClr val="212529"/>
                </a:solidFill>
                <a:effectLst/>
                <a:latin typeface="Kanit" pitchFamily="2" charset="-34"/>
                <a:cs typeface="Kanit" pitchFamily="2" charset="-34"/>
              </a:rPr>
              <a:t>: This article details a </a:t>
            </a:r>
            <a:r>
              <a:rPr lang="en-GB" sz="1600" b="0" i="0" dirty="0" err="1">
                <a:solidFill>
                  <a:srgbClr val="212529"/>
                </a:solidFill>
                <a:effectLst/>
                <a:latin typeface="Kanit" pitchFamily="2" charset="-34"/>
                <a:cs typeface="Kanit" pitchFamily="2" charset="-34"/>
              </a:rPr>
              <a:t>pentest</a:t>
            </a:r>
            <a:r>
              <a:rPr lang="en-GB" sz="1600" b="0" i="0" dirty="0">
                <a:solidFill>
                  <a:srgbClr val="212529"/>
                </a:solidFill>
                <a:effectLst/>
                <a:latin typeface="Kanit" pitchFamily="2" charset="-34"/>
                <a:cs typeface="Kanit" pitchFamily="2" charset="-34"/>
              </a:rPr>
              <a:t> of </a:t>
            </a:r>
            <a:r>
              <a:rPr lang="en-GB" sz="1600" b="0" i="0" dirty="0" err="1">
                <a:solidFill>
                  <a:srgbClr val="212529"/>
                </a:solidFill>
                <a:effectLst/>
                <a:latin typeface="Kanit" pitchFamily="2" charset="-34"/>
                <a:cs typeface="Kanit" pitchFamily="2" charset="-34"/>
              </a:rPr>
              <a:t>Yunmai’s</a:t>
            </a:r>
            <a:r>
              <a:rPr lang="en-GB" sz="1600" b="0" i="0" dirty="0">
                <a:solidFill>
                  <a:srgbClr val="212529"/>
                </a:solidFill>
                <a:effectLst/>
                <a:latin typeface="Kanit" pitchFamily="2" charset="-34"/>
                <a:cs typeface="Kanit" pitchFamily="2" charset="-34"/>
              </a:rPr>
              <a:t> Android and iOS smart scale API, revealing several issues, including a chained attack leading to mass account takeover.</a:t>
            </a:r>
          </a:p>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our</a:t>
            </a:r>
            <a:r>
              <a:rPr lang="en-GB" sz="1600" b="1" i="0" dirty="0">
                <a:solidFill>
                  <a:srgbClr val="212529"/>
                </a:solidFill>
                <a:effectLst/>
                <a:latin typeface="Kanit" pitchFamily="2" charset="-34"/>
                <a:cs typeface="Kanit" pitchFamily="2" charset="-34"/>
              </a:rPr>
              <a:t> open source contribution to security tools, </a:t>
            </a:r>
            <a:r>
              <a:rPr lang="en-GB" sz="1600" b="0" i="0" dirty="0">
                <a:solidFill>
                  <a:srgbClr val="212529"/>
                </a:solidFill>
                <a:effectLst/>
                <a:latin typeface="Kanit" pitchFamily="2" charset="-34"/>
                <a:cs typeface="Kanit" pitchFamily="2" charset="-34"/>
              </a:rPr>
              <a:t>check</a:t>
            </a:r>
            <a:r>
              <a:rPr lang="en-GB" sz="1600" b="1" i="0" dirty="0">
                <a:solidFill>
                  <a:srgbClr val="212529"/>
                </a:solidFill>
                <a:effectLst/>
                <a:latin typeface="Kanit" pitchFamily="2" charset="-34"/>
                <a:cs typeface="Kanit" pitchFamily="2" charset="-34"/>
              </a:rPr>
              <a:t> </a:t>
            </a:r>
            <a:r>
              <a:rPr lang="en-GB" sz="1600" b="1" i="0" u="none" strike="noStrike" dirty="0">
                <a:solidFill>
                  <a:srgbClr val="5F4776"/>
                </a:solidFill>
                <a:effectLst/>
                <a:latin typeface="Kanit" pitchFamily="2" charset="-34"/>
                <a:cs typeface="Kanit" pitchFamily="2" charset="-34"/>
                <a:hlinkClick r:id="rId6"/>
              </a:rPr>
              <a:t>Phishing Like a Pro: A Guide for Pentesters to Add SPF, DMARC, DKIM, and MX Records to Evilginx</a:t>
            </a:r>
            <a:r>
              <a:rPr lang="en-GB" sz="1600" b="0" i="0" dirty="0">
                <a:solidFill>
                  <a:srgbClr val="212529"/>
                </a:solidFill>
                <a:effectLst/>
                <a:latin typeface="Kanit" pitchFamily="2" charset="-34"/>
                <a:cs typeface="Kanit" pitchFamily="2" charset="-34"/>
              </a:rPr>
              <a:t>: This guide delves into advanced phishing techniques and how to effectively use SPF, DMARC, DKIM, and MX records with </a:t>
            </a:r>
            <a:r>
              <a:rPr lang="en-GB" sz="1600" b="0" i="0" dirty="0" err="1">
                <a:solidFill>
                  <a:srgbClr val="212529"/>
                </a:solidFill>
                <a:effectLst/>
                <a:latin typeface="Kanit" pitchFamily="2" charset="-34"/>
                <a:cs typeface="Kanit" pitchFamily="2" charset="-34"/>
              </a:rPr>
              <a:t>Evilginx</a:t>
            </a:r>
            <a:r>
              <a:rPr lang="en-GB" sz="1600" b="0" i="0" dirty="0">
                <a:solidFill>
                  <a:srgbClr val="212529"/>
                </a:solidFill>
                <a:effectLst/>
                <a:latin typeface="Kanit" pitchFamily="2" charset="-34"/>
                <a:cs typeface="Kanit" pitchFamily="2" charset="-34"/>
              </a:rPr>
              <a:t> for penetration testing.</a:t>
            </a:r>
          </a:p>
          <a:p>
            <a:br>
              <a:rPr lang="en-GB" sz="1600" dirty="0"/>
            </a:br>
            <a:endParaRPr lang="en-GB" sz="1600" b="0" i="0" dirty="0">
              <a:solidFill>
                <a:srgbClr val="212529"/>
              </a:solidFill>
              <a:effectLst/>
              <a:latin typeface="Kanit" pitchFamily="2" charset="-34"/>
              <a:cs typeface="Kanit" pitchFamily="2" charset="-34"/>
            </a:endParaRPr>
          </a:p>
        </p:txBody>
      </p:sp>
      <p:sp>
        <p:nvSpPr>
          <p:cNvPr id="9" name="Title 1">
            <a:extLst>
              <a:ext uri="{FF2B5EF4-FFF2-40B4-BE49-F238E27FC236}">
                <a16:creationId xmlns:a16="http://schemas.microsoft.com/office/drawing/2014/main" id="{AAA55565-6CDC-5D13-2657-636C22652E95}"/>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See Our Leading Research Insights</a:t>
            </a:r>
            <a:endParaRPr lang="ro-RO" sz="3200" dirty="0"/>
          </a:p>
        </p:txBody>
      </p:sp>
    </p:spTree>
    <p:extLst>
      <p:ext uri="{BB962C8B-B14F-4D97-AF65-F5344CB8AC3E}">
        <p14:creationId xmlns:p14="http://schemas.microsoft.com/office/powerpoint/2010/main" val="3366961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093-D917-F04C-9C7F-7E9D2B74D62D}"/>
              </a:ext>
            </a:extLst>
          </p:cNvPr>
          <p:cNvSpPr>
            <a:spLocks noGrp="1"/>
          </p:cNvSpPr>
          <p:nvPr>
            <p:ph type="title"/>
          </p:nvPr>
        </p:nvSpPr>
        <p:spPr>
          <a:xfrm>
            <a:off x="2610185" y="943784"/>
            <a:ext cx="2082418" cy="2794000"/>
          </a:xfrm>
        </p:spPr>
        <p:txBody>
          <a:bodyPr vert="horz">
            <a:normAutofit fontScale="90000"/>
          </a:bodyPr>
          <a:lstStyle/>
          <a:p>
            <a:r>
              <a:rPr lang="en-US" sz="19900" dirty="0"/>
              <a:t>Q</a:t>
            </a:r>
            <a:endParaRPr lang="ro-RO" sz="19900" dirty="0"/>
          </a:p>
        </p:txBody>
      </p:sp>
      <p:sp>
        <p:nvSpPr>
          <p:cNvPr id="4" name="Footer Placeholder 3">
            <a:extLst>
              <a:ext uri="{FF2B5EF4-FFF2-40B4-BE49-F238E27FC236}">
                <a16:creationId xmlns:a16="http://schemas.microsoft.com/office/drawing/2014/main" id="{29B60399-CAA7-564F-A421-C5847E0D00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33A9FF8-E686-5741-AADA-C90235940D57}"/>
              </a:ext>
            </a:extLst>
          </p:cNvPr>
          <p:cNvSpPr>
            <a:spLocks noGrp="1"/>
          </p:cNvSpPr>
          <p:nvPr>
            <p:ph type="sldNum" sz="quarter" idx="11"/>
          </p:nvPr>
        </p:nvSpPr>
        <p:spPr/>
        <p:txBody>
          <a:bodyPr/>
          <a:lstStyle/>
          <a:p>
            <a:fld id="{4C012138-8E1B-0248-81B8-1431062B3210}" type="slidenum">
              <a:rPr lang="ro-RO" smtClean="0"/>
              <a:pPr/>
              <a:t>71</a:t>
            </a:fld>
            <a:endParaRPr lang="ro-RO" dirty="0"/>
          </a:p>
        </p:txBody>
      </p:sp>
      <p:grpSp>
        <p:nvGrpSpPr>
          <p:cNvPr id="38" name="Group 37">
            <a:extLst>
              <a:ext uri="{FF2B5EF4-FFF2-40B4-BE49-F238E27FC236}">
                <a16:creationId xmlns:a16="http://schemas.microsoft.com/office/drawing/2014/main" id="{4C5C2B1B-3480-414A-B3E9-A722EEF88934}"/>
              </a:ext>
            </a:extLst>
          </p:cNvPr>
          <p:cNvGrpSpPr/>
          <p:nvPr/>
        </p:nvGrpSpPr>
        <p:grpSpPr>
          <a:xfrm>
            <a:off x="6227721" y="-481820"/>
            <a:ext cx="4834486" cy="7339820"/>
            <a:chOff x="6763852" y="1033463"/>
            <a:chExt cx="3702711" cy="5621535"/>
          </a:xfrm>
        </p:grpSpPr>
        <p:pic>
          <p:nvPicPr>
            <p:cNvPr id="34" name="Picture 33" descr="A picture containing rainbow, nature&#10;&#10;Description automatically generated">
              <a:extLst>
                <a:ext uri="{FF2B5EF4-FFF2-40B4-BE49-F238E27FC236}">
                  <a16:creationId xmlns:a16="http://schemas.microsoft.com/office/drawing/2014/main" id="{DA63D71A-9B6D-4E74-8FDA-DEA2CB51755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763852" y="1033463"/>
              <a:ext cx="3702711" cy="4323640"/>
            </a:xfrm>
            <a:custGeom>
              <a:avLst/>
              <a:gdLst>
                <a:gd name="connsiteX0" fmla="*/ 1775312 w 3702711"/>
                <a:gd name="connsiteY0" fmla="*/ 1068 h 4323640"/>
                <a:gd name="connsiteX1" fmla="*/ 1968475 w 3702711"/>
                <a:gd name="connsiteY1" fmla="*/ 4532 h 4323640"/>
                <a:gd name="connsiteX2" fmla="*/ 3699002 w 3702711"/>
                <a:gd name="connsiteY2" fmla="*/ 1735059 h 4323640"/>
                <a:gd name="connsiteX3" fmla="*/ 2538107 w 3702711"/>
                <a:gd name="connsiteY3" fmla="*/ 3573745 h 4323640"/>
                <a:gd name="connsiteX4" fmla="*/ 2357844 w 3702711"/>
                <a:gd name="connsiteY4" fmla="*/ 3818903 h 4323640"/>
                <a:gd name="connsiteX5" fmla="*/ 2357844 w 3702711"/>
                <a:gd name="connsiteY5" fmla="*/ 4323640 h 4323640"/>
                <a:gd name="connsiteX6" fmla="*/ 1348369 w 3702711"/>
                <a:gd name="connsiteY6" fmla="*/ 4323640 h 4323640"/>
                <a:gd name="connsiteX7" fmla="*/ 1348369 w 3702711"/>
                <a:gd name="connsiteY7" fmla="*/ 3818903 h 4323640"/>
                <a:gd name="connsiteX8" fmla="*/ 2163159 w 3702711"/>
                <a:gd name="connsiteY8" fmla="*/ 2636376 h 4323640"/>
                <a:gd name="connsiteX9" fmla="*/ 2696739 w 3702711"/>
                <a:gd name="connsiteY9" fmla="*/ 1799954 h 4323640"/>
                <a:gd name="connsiteX10" fmla="*/ 1910791 w 3702711"/>
                <a:gd name="connsiteY10" fmla="*/ 1014006 h 4323640"/>
                <a:gd name="connsiteX11" fmla="*/ 1276264 w 3702711"/>
                <a:gd name="connsiteY11" fmla="*/ 1237533 h 4323640"/>
                <a:gd name="connsiteX12" fmla="*/ 1009474 w 3702711"/>
                <a:gd name="connsiteY12" fmla="*/ 1850428 h 4323640"/>
                <a:gd name="connsiteX13" fmla="*/ 1009474 w 3702711"/>
                <a:gd name="connsiteY13" fmla="*/ 2355165 h 4323640"/>
                <a:gd name="connsiteX14" fmla="*/ 0 w 3702711"/>
                <a:gd name="connsiteY14" fmla="*/ 2355165 h 4323640"/>
                <a:gd name="connsiteX15" fmla="*/ 0 w 3702711"/>
                <a:gd name="connsiteY15" fmla="*/ 1850428 h 4323640"/>
                <a:gd name="connsiteX16" fmla="*/ 584053 w 3702711"/>
                <a:gd name="connsiteY16" fmla="*/ 502059 h 4323640"/>
                <a:gd name="connsiteX17" fmla="*/ 1775312 w 3702711"/>
                <a:gd name="connsiteY17" fmla="*/ 1068 h 432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2711" h="4323640">
                  <a:moveTo>
                    <a:pt x="1775312" y="1068"/>
                  </a:moveTo>
                  <a:cubicBezTo>
                    <a:pt x="1839136" y="-1101"/>
                    <a:pt x="1903580" y="26"/>
                    <a:pt x="1968475" y="4532"/>
                  </a:cubicBezTo>
                  <a:cubicBezTo>
                    <a:pt x="2898634" y="62216"/>
                    <a:pt x="3641319" y="804901"/>
                    <a:pt x="3699002" y="1735059"/>
                  </a:cubicBezTo>
                  <a:cubicBezTo>
                    <a:pt x="3749477" y="2535428"/>
                    <a:pt x="3280792" y="3278113"/>
                    <a:pt x="2538107" y="3573745"/>
                  </a:cubicBezTo>
                  <a:cubicBezTo>
                    <a:pt x="2429949" y="3617008"/>
                    <a:pt x="2357844" y="3710745"/>
                    <a:pt x="2357844" y="3818903"/>
                  </a:cubicBezTo>
                  <a:lnTo>
                    <a:pt x="2357844" y="4323640"/>
                  </a:lnTo>
                  <a:lnTo>
                    <a:pt x="1348369" y="4323640"/>
                  </a:lnTo>
                  <a:lnTo>
                    <a:pt x="1348369" y="3818903"/>
                  </a:lnTo>
                  <a:cubicBezTo>
                    <a:pt x="1348369" y="3292534"/>
                    <a:pt x="1665633" y="2831060"/>
                    <a:pt x="2163159" y="2636376"/>
                  </a:cubicBezTo>
                  <a:cubicBezTo>
                    <a:pt x="2502054" y="2499376"/>
                    <a:pt x="2718370" y="2160481"/>
                    <a:pt x="2696739" y="1799954"/>
                  </a:cubicBezTo>
                  <a:cubicBezTo>
                    <a:pt x="2667897" y="1381743"/>
                    <a:pt x="2329002" y="1042848"/>
                    <a:pt x="1910791" y="1014006"/>
                  </a:cubicBezTo>
                  <a:cubicBezTo>
                    <a:pt x="1672843" y="992375"/>
                    <a:pt x="1449317" y="1078901"/>
                    <a:pt x="1276264" y="1237533"/>
                  </a:cubicBezTo>
                  <a:cubicBezTo>
                    <a:pt x="1103211" y="1396164"/>
                    <a:pt x="1009474" y="1612480"/>
                    <a:pt x="1009474" y="1850428"/>
                  </a:cubicBezTo>
                  <a:lnTo>
                    <a:pt x="1009474" y="2355165"/>
                  </a:lnTo>
                  <a:lnTo>
                    <a:pt x="0" y="2355165"/>
                  </a:lnTo>
                  <a:lnTo>
                    <a:pt x="0" y="1850428"/>
                  </a:lnTo>
                  <a:cubicBezTo>
                    <a:pt x="0" y="1345691"/>
                    <a:pt x="216316" y="848164"/>
                    <a:pt x="584053" y="502059"/>
                  </a:cubicBezTo>
                  <a:cubicBezTo>
                    <a:pt x="912133" y="192908"/>
                    <a:pt x="1328541" y="16249"/>
                    <a:pt x="1775312" y="1068"/>
                  </a:cubicBezTo>
                  <a:close/>
                </a:path>
              </a:pathLst>
            </a:custGeom>
          </p:spPr>
        </p:pic>
        <p:pic>
          <p:nvPicPr>
            <p:cNvPr id="37" name="Picture 36" descr="A picture containing rainbow, nature&#10;&#10;Description automatically generated">
              <a:extLst>
                <a:ext uri="{FF2B5EF4-FFF2-40B4-BE49-F238E27FC236}">
                  <a16:creationId xmlns:a16="http://schemas.microsoft.com/office/drawing/2014/main" id="{0372AA69-9EA9-4382-B492-912780D11FA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112220" y="5645524"/>
              <a:ext cx="1009474" cy="1009474"/>
            </a:xfrm>
            <a:custGeom>
              <a:avLst/>
              <a:gdLst>
                <a:gd name="connsiteX0" fmla="*/ 0 w 1009474"/>
                <a:gd name="connsiteY0" fmla="*/ 0 h 1009474"/>
                <a:gd name="connsiteX1" fmla="*/ 1009474 w 1009474"/>
                <a:gd name="connsiteY1" fmla="*/ 0 h 1009474"/>
                <a:gd name="connsiteX2" fmla="*/ 1009474 w 1009474"/>
                <a:gd name="connsiteY2" fmla="*/ 1009474 h 1009474"/>
                <a:gd name="connsiteX3" fmla="*/ 0 w 1009474"/>
                <a:gd name="connsiteY3" fmla="*/ 1009474 h 1009474"/>
              </a:gdLst>
              <a:ahLst/>
              <a:cxnLst>
                <a:cxn ang="0">
                  <a:pos x="connsiteX0" y="connsiteY0"/>
                </a:cxn>
                <a:cxn ang="0">
                  <a:pos x="connsiteX1" y="connsiteY1"/>
                </a:cxn>
                <a:cxn ang="0">
                  <a:pos x="connsiteX2" y="connsiteY2"/>
                </a:cxn>
                <a:cxn ang="0">
                  <a:pos x="connsiteX3" y="connsiteY3"/>
                </a:cxn>
              </a:cxnLst>
              <a:rect l="l" t="t" r="r" b="b"/>
              <a:pathLst>
                <a:path w="1009474" h="1009474">
                  <a:moveTo>
                    <a:pt x="0" y="0"/>
                  </a:moveTo>
                  <a:lnTo>
                    <a:pt x="1009474" y="0"/>
                  </a:lnTo>
                  <a:lnTo>
                    <a:pt x="1009474" y="1009474"/>
                  </a:lnTo>
                  <a:lnTo>
                    <a:pt x="0" y="1009474"/>
                  </a:lnTo>
                  <a:close/>
                </a:path>
              </a:pathLst>
            </a:custGeom>
          </p:spPr>
        </p:pic>
      </p:grpSp>
      <p:sp>
        <p:nvSpPr>
          <p:cNvPr id="9" name="Title 1">
            <a:extLst>
              <a:ext uri="{FF2B5EF4-FFF2-40B4-BE49-F238E27FC236}">
                <a16:creationId xmlns:a16="http://schemas.microsoft.com/office/drawing/2014/main" id="{5BE610EF-74B8-4942-B67C-AA940B5BA442}"/>
              </a:ext>
            </a:extLst>
          </p:cNvPr>
          <p:cNvSpPr txBox="1">
            <a:spLocks/>
          </p:cNvSpPr>
          <p:nvPr/>
        </p:nvSpPr>
        <p:spPr>
          <a:xfrm>
            <a:off x="5831152" y="2472301"/>
            <a:ext cx="2082418" cy="2794000"/>
          </a:xfrm>
          <a:prstGeom prst="rect">
            <a:avLst/>
          </a:prstGeom>
        </p:spPr>
        <p:txBody>
          <a:bodyPr vert="horz" anchor="ct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19900" dirty="0"/>
              <a:t>A</a:t>
            </a:r>
            <a:endParaRPr lang="ro-RO" sz="19900" dirty="0"/>
          </a:p>
        </p:txBody>
      </p:sp>
      <p:sp>
        <p:nvSpPr>
          <p:cNvPr id="10" name="Title 1">
            <a:extLst>
              <a:ext uri="{FF2B5EF4-FFF2-40B4-BE49-F238E27FC236}">
                <a16:creationId xmlns:a16="http://schemas.microsoft.com/office/drawing/2014/main" id="{E60680CE-C8E2-497F-87B1-D142312204B2}"/>
              </a:ext>
            </a:extLst>
          </p:cNvPr>
          <p:cNvSpPr txBox="1">
            <a:spLocks/>
          </p:cNvSpPr>
          <p:nvPr/>
        </p:nvSpPr>
        <p:spPr>
          <a:xfrm>
            <a:off x="4732409" y="2139785"/>
            <a:ext cx="2082418" cy="2794000"/>
          </a:xfrm>
          <a:prstGeom prst="rect">
            <a:avLst/>
          </a:prstGeom>
        </p:spPr>
        <p:txBody>
          <a:bodyPr vert="horz" anchor="ct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8800" dirty="0"/>
              <a:t>&amp;</a:t>
            </a:r>
            <a:endParaRPr lang="ro-RO" sz="8800" dirty="0"/>
          </a:p>
        </p:txBody>
      </p:sp>
      <p:pic>
        <p:nvPicPr>
          <p:cNvPr id="44038" name="Picture 6">
            <a:extLst>
              <a:ext uri="{FF2B5EF4-FFF2-40B4-BE49-F238E27FC236}">
                <a16:creationId xmlns:a16="http://schemas.microsoft.com/office/drawing/2014/main" id="{AD6F22A2-ECBF-4B9B-89E0-2A530179F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screenshot of a qr code&#10;&#10;AI-generated content may be incorrect.">
            <a:extLst>
              <a:ext uri="{FF2B5EF4-FFF2-40B4-BE49-F238E27FC236}">
                <a16:creationId xmlns:a16="http://schemas.microsoft.com/office/drawing/2014/main" id="{17C9B3C5-C7D7-2CE9-4F33-AD757FDE70E9}"/>
              </a:ext>
            </a:extLst>
          </p:cNvPr>
          <p:cNvPicPr>
            <a:picLocks noChangeAspect="1"/>
          </p:cNvPicPr>
          <p:nvPr/>
        </p:nvPicPr>
        <p:blipFill>
          <a:blip r:embed="rId6"/>
          <a:stretch>
            <a:fillRect/>
          </a:stretch>
        </p:blipFill>
        <p:spPr>
          <a:xfrm>
            <a:off x="203199" y="3524946"/>
            <a:ext cx="3746501" cy="3348672"/>
          </a:xfrm>
          <a:prstGeom prst="rect">
            <a:avLst/>
          </a:prstGeom>
        </p:spPr>
      </p:pic>
    </p:spTree>
    <p:extLst>
      <p:ext uri="{BB962C8B-B14F-4D97-AF65-F5344CB8AC3E}">
        <p14:creationId xmlns:p14="http://schemas.microsoft.com/office/powerpoint/2010/main" val="1537516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51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F269-01EE-18C4-2C73-3C2663E83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0463F-D7D3-E7FC-156E-8D2DAE9A5BC9}"/>
              </a:ext>
            </a:extLst>
          </p:cNvPr>
          <p:cNvSpPr>
            <a:spLocks noGrp="1"/>
          </p:cNvSpPr>
          <p:nvPr>
            <p:ph type="title"/>
          </p:nvPr>
        </p:nvSpPr>
        <p:spPr>
          <a:xfrm>
            <a:off x="483469" y="254642"/>
            <a:ext cx="9164700" cy="711312"/>
          </a:xfrm>
        </p:spPr>
        <p:txBody>
          <a:bodyPr vert="horz">
            <a:normAutofit fontScale="90000"/>
          </a:bodyPr>
          <a:lstStyle/>
          <a:p>
            <a:r>
              <a:rPr lang="en-US" dirty="0"/>
              <a:t>FEELD Case Study - Vulnerabilities</a:t>
            </a:r>
            <a:endParaRPr lang="ro-RO" dirty="0"/>
          </a:p>
        </p:txBody>
      </p:sp>
      <p:sp>
        <p:nvSpPr>
          <p:cNvPr id="10" name="Footer Placeholder 3">
            <a:extLst>
              <a:ext uri="{FF2B5EF4-FFF2-40B4-BE49-F238E27FC236}">
                <a16:creationId xmlns:a16="http://schemas.microsoft.com/office/drawing/2014/main" id="{5C803CF4-CED8-5635-9792-753142A92B5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AE2B444-8ED9-38DB-3C23-776CEF74FD2D}"/>
              </a:ext>
            </a:extLst>
          </p:cNvPr>
          <p:cNvSpPr>
            <a:spLocks noGrp="1"/>
          </p:cNvSpPr>
          <p:nvPr>
            <p:ph type="sldNum" sz="quarter" idx="11"/>
          </p:nvPr>
        </p:nvSpPr>
        <p:spPr/>
        <p:txBody>
          <a:bodyPr/>
          <a:lstStyle/>
          <a:p>
            <a:fld id="{4C012138-8E1B-0248-81B8-1431062B3210}" type="slidenum">
              <a:rPr lang="ro-RO" smtClean="0"/>
              <a:pPr/>
              <a:t>8</a:t>
            </a:fld>
            <a:endParaRPr lang="ro-RO" dirty="0"/>
          </a:p>
        </p:txBody>
      </p:sp>
      <p:sp>
        <p:nvSpPr>
          <p:cNvPr id="106" name="TextBox 105">
            <a:extLst>
              <a:ext uri="{FF2B5EF4-FFF2-40B4-BE49-F238E27FC236}">
                <a16:creationId xmlns:a16="http://schemas.microsoft.com/office/drawing/2014/main" id="{FFCB3262-6CD2-25BA-F18F-095DA61E3EF9}"/>
              </a:ext>
            </a:extLst>
          </p:cNvPr>
          <p:cNvSpPr txBox="1"/>
          <p:nvPr/>
        </p:nvSpPr>
        <p:spPr>
          <a:xfrm>
            <a:off x="9196961" y="3512701"/>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116" name="Straight Connector 115">
            <a:extLst>
              <a:ext uri="{FF2B5EF4-FFF2-40B4-BE49-F238E27FC236}">
                <a16:creationId xmlns:a16="http://schemas.microsoft.com/office/drawing/2014/main" id="{06E1F608-EF16-5317-75F6-9B0A3B7530A0}"/>
              </a:ext>
            </a:extLst>
          </p:cNvPr>
          <p:cNvCxnSpPr>
            <a:cxnSpLocks/>
          </p:cNvCxnSpPr>
          <p:nvPr/>
        </p:nvCxnSpPr>
        <p:spPr>
          <a:xfrm>
            <a:off x="8627264" y="2542307"/>
            <a:ext cx="0" cy="2423232"/>
          </a:xfrm>
          <a:prstGeom prst="line">
            <a:avLst/>
          </a:prstGeom>
        </p:spPr>
        <p:style>
          <a:lnRef idx="1">
            <a:schemeClr val="accent1"/>
          </a:lnRef>
          <a:fillRef idx="0">
            <a:schemeClr val="accent1"/>
          </a:fillRef>
          <a:effectRef idx="0">
            <a:schemeClr val="accent1"/>
          </a:effectRef>
          <a:fontRef idx="minor">
            <a:schemeClr val="tx1"/>
          </a:fontRef>
        </p:style>
      </p:cxnSp>
      <p:pic>
        <p:nvPicPr>
          <p:cNvPr id="17424" name="Picture 16">
            <a:extLst>
              <a:ext uri="{FF2B5EF4-FFF2-40B4-BE49-F238E27FC236}">
                <a16:creationId xmlns:a16="http://schemas.microsoft.com/office/drawing/2014/main" id="{22E3899F-FA96-AB4F-3AFC-D069C05F8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A3FD480-5A38-A9A9-324B-4DEC296CBB51}"/>
              </a:ext>
            </a:extLst>
          </p:cNvPr>
          <p:cNvSpPr txBox="1"/>
          <p:nvPr/>
        </p:nvSpPr>
        <p:spPr>
          <a:xfrm>
            <a:off x="483469" y="1666042"/>
            <a:ext cx="6929702" cy="3693319"/>
          </a:xfrm>
          <a:prstGeom prst="rect">
            <a:avLst/>
          </a:prstGeom>
          <a:noFill/>
        </p:spPr>
        <p:txBody>
          <a:bodyPr wrap="square">
            <a:spAutoFit/>
          </a:bodyPr>
          <a:lstStyle/>
          <a:p>
            <a:pPr algn="l">
              <a:buFont typeface="+mj-lt"/>
              <a:buAutoNum type="arabicPeriod"/>
            </a:pPr>
            <a:r>
              <a:rPr lang="en-GB" b="0" i="0" dirty="0">
                <a:solidFill>
                  <a:srgbClr val="212529"/>
                </a:solidFill>
                <a:effectLst/>
                <a:latin typeface="Kanit" pitchFamily="2" charset="-34"/>
                <a:cs typeface="Kanit" pitchFamily="2" charset="-34"/>
              </a:rPr>
              <a:t>Disclosure of profile information to non-premium users</a:t>
            </a:r>
            <a:br>
              <a:rPr lang="en-GB" b="0" i="0" dirty="0">
                <a:solidFill>
                  <a:srgbClr val="212529"/>
                </a:solidFill>
                <a:effectLst/>
                <a:latin typeface="Kanit" pitchFamily="2" charset="-34"/>
                <a:cs typeface="Kanit" pitchFamily="2" charset="-34"/>
              </a:rPr>
            </a:br>
            <a:br>
              <a:rPr lang="en-GB" b="0" i="0" dirty="0">
                <a:solidFill>
                  <a:srgbClr val="212529"/>
                </a:solidFill>
                <a:effectLst/>
                <a:latin typeface="Kanit" pitchFamily="2" charset="-34"/>
                <a:cs typeface="Kanit" pitchFamily="2" charset="-34"/>
              </a:rPr>
            </a:br>
            <a:endParaRPr lang="en-GB" b="0" i="0" dirty="0">
              <a:solidFill>
                <a:srgbClr val="212529"/>
              </a:solidFill>
              <a:effectLst/>
              <a:latin typeface="Kanit" pitchFamily="2" charset="-34"/>
              <a:cs typeface="Kanit" pitchFamily="2" charset="-34"/>
            </a:endParaRPr>
          </a:p>
          <a:p>
            <a:pPr algn="l">
              <a:buFont typeface="+mj-lt"/>
              <a:buAutoNum type="arabicPeriod"/>
            </a:pPr>
            <a:r>
              <a:rPr lang="en-GB" b="0" i="0" dirty="0">
                <a:solidFill>
                  <a:srgbClr val="212529"/>
                </a:solidFill>
                <a:effectLst/>
                <a:latin typeface="Kanit" pitchFamily="2" charset="-34"/>
                <a:cs typeface="Kanit" pitchFamily="2" charset="-34"/>
              </a:rPr>
              <a:t>Read other people’s messages </a:t>
            </a:r>
          </a:p>
          <a:p>
            <a:pPr algn="l">
              <a:buFont typeface="+mj-lt"/>
              <a:buAutoNum type="arabicPeriod"/>
            </a:pPr>
            <a:r>
              <a:rPr lang="en-GB" b="0" i="0" dirty="0">
                <a:solidFill>
                  <a:srgbClr val="212529"/>
                </a:solidFill>
                <a:effectLst/>
                <a:latin typeface="Kanit" pitchFamily="2" charset="-34"/>
                <a:cs typeface="Kanit" pitchFamily="2" charset="-34"/>
              </a:rPr>
              <a:t>Unauthenticated access to other people’s attachments (photos &amp; videos) from their chats </a:t>
            </a:r>
          </a:p>
          <a:p>
            <a:pPr algn="l">
              <a:buFont typeface="+mj-lt"/>
              <a:buAutoNum type="arabicPeriod"/>
            </a:pPr>
            <a:r>
              <a:rPr lang="en-GB" b="0" i="0" dirty="0">
                <a:solidFill>
                  <a:srgbClr val="212529"/>
                </a:solidFill>
                <a:effectLst/>
                <a:latin typeface="Kanit" pitchFamily="2" charset="-34"/>
                <a:cs typeface="Kanit" pitchFamily="2" charset="-34"/>
              </a:rPr>
              <a:t>Delete, recover and edit other people’s messages </a:t>
            </a:r>
          </a:p>
          <a:p>
            <a:pPr algn="l">
              <a:buFont typeface="+mj-lt"/>
              <a:buAutoNum type="arabicPeriod"/>
            </a:pPr>
            <a:r>
              <a:rPr lang="en-GB" b="0" i="0" dirty="0">
                <a:solidFill>
                  <a:srgbClr val="212529"/>
                </a:solidFill>
                <a:effectLst/>
                <a:latin typeface="Kanit" pitchFamily="2" charset="-34"/>
                <a:cs typeface="Kanit" pitchFamily="2" charset="-34"/>
              </a:rPr>
              <a:t>Update someone else’s profile information </a:t>
            </a:r>
          </a:p>
          <a:p>
            <a:pPr algn="l">
              <a:buFont typeface="+mj-lt"/>
              <a:buAutoNum type="arabicPeriod"/>
            </a:pPr>
            <a:r>
              <a:rPr lang="en-GB" b="0" i="0" dirty="0">
                <a:solidFill>
                  <a:srgbClr val="212529"/>
                </a:solidFill>
                <a:effectLst/>
                <a:latin typeface="Kanit" pitchFamily="2" charset="-34"/>
                <a:cs typeface="Kanit" pitchFamily="2" charset="-34"/>
              </a:rPr>
              <a:t>Get a ‘Like’ from any user profile </a:t>
            </a:r>
          </a:p>
          <a:p>
            <a:pPr algn="l">
              <a:buFont typeface="+mj-lt"/>
              <a:buAutoNum type="arabicPeriod"/>
            </a:pPr>
            <a:r>
              <a:rPr lang="en-GB" b="0" i="0" dirty="0">
                <a:solidFill>
                  <a:srgbClr val="212529"/>
                </a:solidFill>
                <a:effectLst/>
                <a:latin typeface="Kanit" pitchFamily="2" charset="-34"/>
                <a:cs typeface="Kanit" pitchFamily="2" charset="-34"/>
              </a:rPr>
              <a:t>Send messages in other people’s chat </a:t>
            </a:r>
          </a:p>
          <a:p>
            <a:pPr algn="l">
              <a:buFont typeface="+mj-lt"/>
              <a:buAutoNum type="arabicPeriod"/>
            </a:pPr>
            <a:r>
              <a:rPr lang="en-GB" b="0" i="0" dirty="0">
                <a:solidFill>
                  <a:srgbClr val="212529"/>
                </a:solidFill>
                <a:effectLst/>
                <a:latin typeface="Kanit" pitchFamily="2" charset="-34"/>
                <a:cs typeface="Kanit" pitchFamily="2" charset="-34"/>
              </a:rPr>
              <a:t>View other people’s matches</a:t>
            </a:r>
          </a:p>
          <a:p>
            <a:br>
              <a:rPr lang="en-GB" dirty="0"/>
            </a:br>
            <a:endParaRPr lang="en-GB" dirty="0">
              <a:solidFill>
                <a:schemeClr val="accent1"/>
              </a:solidFill>
              <a:latin typeface="+mn-lt"/>
            </a:endParaRPr>
          </a:p>
        </p:txBody>
      </p:sp>
      <p:sp>
        <p:nvSpPr>
          <p:cNvPr id="11" name="TextBox 10">
            <a:extLst>
              <a:ext uri="{FF2B5EF4-FFF2-40B4-BE49-F238E27FC236}">
                <a16:creationId xmlns:a16="http://schemas.microsoft.com/office/drawing/2014/main" id="{540E6F0C-7195-42BB-EF7A-79503EF37787}"/>
              </a:ext>
            </a:extLst>
          </p:cNvPr>
          <p:cNvSpPr txBox="1"/>
          <p:nvPr/>
        </p:nvSpPr>
        <p:spPr>
          <a:xfrm>
            <a:off x="9196962" y="1447657"/>
            <a:ext cx="2995038" cy="923330"/>
          </a:xfrm>
          <a:prstGeom prst="rect">
            <a:avLst/>
          </a:prstGeom>
          <a:noFill/>
        </p:spPr>
        <p:txBody>
          <a:bodyPr wrap="square">
            <a:spAutoFit/>
          </a:bodyPr>
          <a:lstStyle/>
          <a:p>
            <a:r>
              <a:rPr lang="en-GB" dirty="0">
                <a:solidFill>
                  <a:schemeClr val="accent1"/>
                </a:solidFill>
                <a:latin typeface="+mn-lt"/>
              </a:rPr>
              <a:t>#3 Broken Object Property Level Authorization</a:t>
            </a:r>
            <a:br>
              <a:rPr lang="en-GB" dirty="0">
                <a:solidFill>
                  <a:schemeClr val="accent1"/>
                </a:solidFill>
                <a:latin typeface="+mn-lt"/>
              </a:rPr>
            </a:br>
            <a:r>
              <a:rPr lang="en-GB" dirty="0">
                <a:solidFill>
                  <a:schemeClr val="accent1"/>
                </a:solidFill>
                <a:latin typeface="+mn-lt"/>
              </a:rPr>
              <a:t>Category</a:t>
            </a:r>
          </a:p>
        </p:txBody>
      </p:sp>
      <p:cxnSp>
        <p:nvCxnSpPr>
          <p:cNvPr id="13" name="Straight Connector 12">
            <a:extLst>
              <a:ext uri="{FF2B5EF4-FFF2-40B4-BE49-F238E27FC236}">
                <a16:creationId xmlns:a16="http://schemas.microsoft.com/office/drawing/2014/main" id="{A76C03DE-5793-656D-E643-134F7D860DEF}"/>
              </a:ext>
            </a:extLst>
          </p:cNvPr>
          <p:cNvCxnSpPr>
            <a:cxnSpLocks/>
          </p:cNvCxnSpPr>
          <p:nvPr/>
        </p:nvCxnSpPr>
        <p:spPr>
          <a:xfrm>
            <a:off x="8627264" y="1400537"/>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group of colorful rectangular objects&#10;&#10;Description automatically generated">
            <a:extLst>
              <a:ext uri="{FF2B5EF4-FFF2-40B4-BE49-F238E27FC236}">
                <a16:creationId xmlns:a16="http://schemas.microsoft.com/office/drawing/2014/main" id="{BDBC0C31-618E-97C2-BC8A-D4BA44ABC371}"/>
              </a:ext>
            </a:extLst>
          </p:cNvPr>
          <p:cNvPicPr>
            <a:picLocks noChangeAspect="1"/>
          </p:cNvPicPr>
          <p:nvPr/>
        </p:nvPicPr>
        <p:blipFill>
          <a:blip r:embed="rId4"/>
          <a:stretch>
            <a:fillRect/>
          </a:stretch>
        </p:blipFill>
        <p:spPr>
          <a:xfrm>
            <a:off x="8780811" y="1447657"/>
            <a:ext cx="416150" cy="416150"/>
          </a:xfrm>
          <a:prstGeom prst="rect">
            <a:avLst/>
          </a:prstGeom>
        </p:spPr>
      </p:pic>
      <p:pic>
        <p:nvPicPr>
          <p:cNvPr id="7" name="Picture 6" descr="A group of colorful rectangular objects&#10;&#10;Description automatically generated">
            <a:extLst>
              <a:ext uri="{FF2B5EF4-FFF2-40B4-BE49-F238E27FC236}">
                <a16:creationId xmlns:a16="http://schemas.microsoft.com/office/drawing/2014/main" id="{12A241CA-B843-E107-E553-A28A62AAD9D8}"/>
              </a:ext>
            </a:extLst>
          </p:cNvPr>
          <p:cNvPicPr>
            <a:picLocks noChangeAspect="1"/>
          </p:cNvPicPr>
          <p:nvPr/>
        </p:nvPicPr>
        <p:blipFill>
          <a:blip r:embed="rId4"/>
          <a:stretch>
            <a:fillRect/>
          </a:stretch>
        </p:blipFill>
        <p:spPr>
          <a:xfrm>
            <a:off x="8780811" y="3508985"/>
            <a:ext cx="416150" cy="416150"/>
          </a:xfrm>
          <a:prstGeom prst="rect">
            <a:avLst/>
          </a:prstGeom>
        </p:spPr>
      </p:pic>
    </p:spTree>
    <p:extLst>
      <p:ext uri="{BB962C8B-B14F-4D97-AF65-F5344CB8AC3E}">
        <p14:creationId xmlns:p14="http://schemas.microsoft.com/office/powerpoint/2010/main" val="227204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603F-CA8C-837C-8E62-BD75FBA72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60B98-3717-74BB-2A10-AB8AA7E015A4}"/>
              </a:ext>
            </a:extLst>
          </p:cNvPr>
          <p:cNvSpPr>
            <a:spLocks noGrp="1"/>
          </p:cNvSpPr>
          <p:nvPr>
            <p:ph type="title"/>
          </p:nvPr>
        </p:nvSpPr>
        <p:spPr>
          <a:xfrm>
            <a:off x="483469" y="254643"/>
            <a:ext cx="8058648" cy="1224460"/>
          </a:xfrm>
        </p:spPr>
        <p:txBody>
          <a:bodyPr vert="horz">
            <a:normAutofit/>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8A2E9B72-EAEB-2C30-F470-6DB52F0E309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346B40A-F53B-D71B-3E2D-D34448A28ED3}"/>
              </a:ext>
            </a:extLst>
          </p:cNvPr>
          <p:cNvSpPr>
            <a:spLocks noGrp="1"/>
          </p:cNvSpPr>
          <p:nvPr>
            <p:ph type="sldNum" sz="quarter" idx="11"/>
          </p:nvPr>
        </p:nvSpPr>
        <p:spPr/>
        <p:txBody>
          <a:bodyPr/>
          <a:lstStyle/>
          <a:p>
            <a:fld id="{4C012138-8E1B-0248-81B8-1431062B3210}" type="slidenum">
              <a:rPr lang="ro-RO" smtClean="0"/>
              <a:pPr/>
              <a:t>9</a:t>
            </a:fld>
            <a:endParaRPr lang="ro-RO" dirty="0"/>
          </a:p>
        </p:txBody>
      </p:sp>
      <p:pic>
        <p:nvPicPr>
          <p:cNvPr id="17424" name="Picture 16">
            <a:extLst>
              <a:ext uri="{FF2B5EF4-FFF2-40B4-BE49-F238E27FC236}">
                <a16:creationId xmlns:a16="http://schemas.microsoft.com/office/drawing/2014/main" id="{C1B89DA1-732E-3049-C4A6-C486C1E39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AFDA95-6F15-C971-B897-1B7324EA7D86}"/>
              </a:ext>
            </a:extLst>
          </p:cNvPr>
          <p:cNvSpPr txBox="1"/>
          <p:nvPr/>
        </p:nvSpPr>
        <p:spPr>
          <a:xfrm>
            <a:off x="483469" y="1666042"/>
            <a:ext cx="6929702" cy="3693319"/>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The ‘basic’ user will no longer need to pay for a ‘premium’ subscription to get a premium benefit.</a:t>
            </a:r>
          </a:p>
          <a:p>
            <a:pPr marL="285750" indent="-285750">
              <a:buFont typeface="Arial" panose="020B0604020202020204" pitchFamily="34" charset="0"/>
              <a:buChar char="•"/>
            </a:pPr>
            <a:r>
              <a:rPr lang="en-GB" b="0" i="0" dirty="0">
                <a:solidFill>
                  <a:srgbClr val="212529"/>
                </a:solidFill>
                <a:effectLst/>
                <a:latin typeface="Kanit" pitchFamily="2" charset="-34"/>
                <a:cs typeface="Kanit" pitchFamily="2" charset="-34"/>
              </a:rPr>
              <a:t>As a </a:t>
            </a:r>
            <a:r>
              <a:rPr lang="en-GB" b="1" i="0" dirty="0">
                <a:solidFill>
                  <a:srgbClr val="212529"/>
                </a:solidFill>
                <a:effectLst/>
                <a:latin typeface="Kanit" pitchFamily="2" charset="-34"/>
                <a:cs typeface="Kanit" pitchFamily="2" charset="-34"/>
              </a:rPr>
              <a:t>basic </a:t>
            </a:r>
            <a:r>
              <a:rPr lang="en-GB" b="0" i="0" dirty="0">
                <a:solidFill>
                  <a:srgbClr val="212529"/>
                </a:solidFill>
                <a:effectLst/>
                <a:latin typeface="Kanit" pitchFamily="2" charset="-34"/>
                <a:cs typeface="Kanit" pitchFamily="2" charset="-34"/>
              </a:rPr>
              <a:t>user, in the ‘Likes’ menu, you see who liked your profile, but you only get limited information, such as:</a:t>
            </a:r>
          </a:p>
          <a:p>
            <a:pPr marL="742950" lvl="1" indent="-285750">
              <a:buFont typeface="Arial" panose="020B0604020202020204" pitchFamily="34" charset="0"/>
              <a:buChar char="•"/>
            </a:pPr>
            <a:r>
              <a:rPr lang="en-GB" b="0" i="0" dirty="0">
                <a:solidFill>
                  <a:srgbClr val="212529"/>
                </a:solidFill>
                <a:effectLst/>
                <a:latin typeface="Kanit" pitchFamily="2" charset="-34"/>
                <a:cs typeface="Kanit" pitchFamily="2" charset="-34"/>
              </a:rPr>
              <a:t> the name and </a:t>
            </a:r>
          </a:p>
          <a:p>
            <a:pPr marL="742950" lvl="1" indent="-285750">
              <a:buFont typeface="Arial" panose="020B0604020202020204" pitchFamily="34" charset="0"/>
              <a:buChar char="•"/>
            </a:pPr>
            <a:r>
              <a:rPr lang="en-GB" b="0" i="0" dirty="0">
                <a:solidFill>
                  <a:srgbClr val="212529"/>
                </a:solidFill>
                <a:effectLst/>
                <a:latin typeface="Kanit" pitchFamily="2" charset="-34"/>
                <a:cs typeface="Kanit" pitchFamily="2" charset="-34"/>
              </a:rPr>
              <a:t>the blurred photos of the ‘like’ sender, </a:t>
            </a:r>
          </a:p>
          <a:p>
            <a:pPr marL="285750" indent="-285750">
              <a:buFont typeface="Arial" panose="020B0604020202020204" pitchFamily="34" charset="0"/>
              <a:buChar char="•"/>
            </a:pPr>
            <a:r>
              <a:rPr lang="en-GB" b="0" i="0" dirty="0">
                <a:solidFill>
                  <a:srgbClr val="212529"/>
                </a:solidFill>
                <a:effectLst/>
                <a:latin typeface="Kanit" pitchFamily="2" charset="-34"/>
                <a:cs typeface="Kanit" pitchFamily="2" charset="-34"/>
              </a:rPr>
              <a:t>As a </a:t>
            </a:r>
            <a:r>
              <a:rPr lang="en-GB" b="1" i="0" dirty="0">
                <a:solidFill>
                  <a:srgbClr val="212529"/>
                </a:solidFill>
                <a:effectLst/>
                <a:latin typeface="Kanit" pitchFamily="2" charset="-34"/>
                <a:cs typeface="Kanit" pitchFamily="2" charset="-34"/>
              </a:rPr>
              <a:t>premium</a:t>
            </a:r>
            <a:r>
              <a:rPr lang="en-GB" b="0" i="0" dirty="0">
                <a:solidFill>
                  <a:srgbClr val="212529"/>
                </a:solidFill>
                <a:effectLst/>
                <a:latin typeface="Kanit" pitchFamily="2" charset="-34"/>
                <a:cs typeface="Kanit" pitchFamily="2" charset="-34"/>
              </a:rPr>
              <a:t> user you get all the information available about the sender.</a:t>
            </a:r>
          </a:p>
          <a:p>
            <a:pPr marL="285750" indent="-285750">
              <a:buFont typeface="Arial" panose="020B0604020202020204" pitchFamily="34" charset="0"/>
              <a:buChar char="•"/>
            </a:pPr>
            <a:endParaRPr lang="en-GB" dirty="0">
              <a:solidFill>
                <a:srgbClr val="212529"/>
              </a:solidFill>
              <a:latin typeface="Kanit" pitchFamily="2" charset="-34"/>
              <a:cs typeface="Kanit" pitchFamily="2" charset="-34"/>
            </a:endParaRPr>
          </a:p>
          <a:p>
            <a:r>
              <a:rPr lang="en-GB" b="0" i="0" dirty="0">
                <a:solidFill>
                  <a:srgbClr val="212529"/>
                </a:solidFill>
                <a:effectLst/>
                <a:latin typeface="Kanit" pitchFamily="2" charset="-34"/>
                <a:cs typeface="Kanit" pitchFamily="2" charset="-34"/>
              </a:rPr>
              <a:t>However, if you use a proxy tool such as Burp to intercept the request and response, you will find in the response </a:t>
            </a:r>
            <a:r>
              <a:rPr lang="en-GB" b="0" i="0" u="sng" dirty="0">
                <a:solidFill>
                  <a:srgbClr val="212529"/>
                </a:solidFill>
                <a:effectLst/>
                <a:latin typeface="Kanit" pitchFamily="2" charset="-34"/>
                <a:cs typeface="Kanit" pitchFamily="2" charset="-34"/>
              </a:rPr>
              <a:t>all the information available </a:t>
            </a:r>
            <a:r>
              <a:rPr lang="en-GB" b="0" i="0" dirty="0">
                <a:solidFill>
                  <a:srgbClr val="212529"/>
                </a:solidFill>
                <a:effectLst/>
                <a:latin typeface="Kanit" pitchFamily="2" charset="-34"/>
                <a:cs typeface="Kanit" pitchFamily="2" charset="-34"/>
              </a:rPr>
              <a:t>about the ‘like’ senders, just like a premium user.</a:t>
            </a:r>
            <a:endParaRPr lang="en-GB" dirty="0">
              <a:solidFill>
                <a:schemeClr val="accent1"/>
              </a:solidFill>
              <a:latin typeface="+mn-lt"/>
            </a:endParaRPr>
          </a:p>
        </p:txBody>
      </p:sp>
      <p:sp>
        <p:nvSpPr>
          <p:cNvPr id="7" name="TextBox 6">
            <a:extLst>
              <a:ext uri="{FF2B5EF4-FFF2-40B4-BE49-F238E27FC236}">
                <a16:creationId xmlns:a16="http://schemas.microsoft.com/office/drawing/2014/main" id="{145BCCA1-6DD4-A5FB-312B-73AD03ADAFDE}"/>
              </a:ext>
            </a:extLst>
          </p:cNvPr>
          <p:cNvSpPr txBox="1"/>
          <p:nvPr/>
        </p:nvSpPr>
        <p:spPr>
          <a:xfrm>
            <a:off x="9196961" y="510258"/>
            <a:ext cx="2995038" cy="923330"/>
          </a:xfrm>
          <a:prstGeom prst="rect">
            <a:avLst/>
          </a:prstGeom>
          <a:noFill/>
        </p:spPr>
        <p:txBody>
          <a:bodyPr wrap="square">
            <a:spAutoFit/>
          </a:bodyPr>
          <a:lstStyle/>
          <a:p>
            <a:r>
              <a:rPr lang="en-GB" dirty="0">
                <a:solidFill>
                  <a:schemeClr val="accent1"/>
                </a:solidFill>
                <a:latin typeface="+mn-lt"/>
              </a:rPr>
              <a:t>#3 Broken Object Property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35321DA0-979B-EBFC-7314-9AD6D73E8BCB}"/>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group of colorful rectangular objects&#10;&#10;Description automatically generated">
            <a:extLst>
              <a:ext uri="{FF2B5EF4-FFF2-40B4-BE49-F238E27FC236}">
                <a16:creationId xmlns:a16="http://schemas.microsoft.com/office/drawing/2014/main" id="{877F9C6A-EB94-BFEB-4745-32311C504155}"/>
              </a:ext>
            </a:extLst>
          </p:cNvPr>
          <p:cNvPicPr>
            <a:picLocks noChangeAspect="1"/>
          </p:cNvPicPr>
          <p:nvPr/>
        </p:nvPicPr>
        <p:blipFill>
          <a:blip r:embed="rId4"/>
          <a:stretch>
            <a:fillRect/>
          </a:stretch>
        </p:blipFill>
        <p:spPr>
          <a:xfrm>
            <a:off x="8780811" y="555773"/>
            <a:ext cx="416150" cy="416150"/>
          </a:xfrm>
          <a:prstGeom prst="rect">
            <a:avLst/>
          </a:prstGeom>
        </p:spPr>
      </p:pic>
      <p:pic>
        <p:nvPicPr>
          <p:cNvPr id="3" name="Picture 2" descr="A screenshot of a phone&#10;&#10;Description automatically generated">
            <a:extLst>
              <a:ext uri="{FF2B5EF4-FFF2-40B4-BE49-F238E27FC236}">
                <a16:creationId xmlns:a16="http://schemas.microsoft.com/office/drawing/2014/main" id="{83287A8E-956D-408F-A152-013345E2C58B}"/>
              </a:ext>
            </a:extLst>
          </p:cNvPr>
          <p:cNvPicPr>
            <a:picLocks noChangeAspect="1"/>
          </p:cNvPicPr>
          <p:nvPr/>
        </p:nvPicPr>
        <p:blipFill>
          <a:blip r:embed="rId5"/>
          <a:stretch>
            <a:fillRect/>
          </a:stretch>
        </p:blipFill>
        <p:spPr>
          <a:xfrm>
            <a:off x="8542117" y="1666042"/>
            <a:ext cx="2334199" cy="5191958"/>
          </a:xfrm>
          <a:prstGeom prst="rect">
            <a:avLst/>
          </a:prstGeom>
        </p:spPr>
      </p:pic>
    </p:spTree>
    <p:extLst>
      <p:ext uri="{BB962C8B-B14F-4D97-AF65-F5344CB8AC3E}">
        <p14:creationId xmlns:p14="http://schemas.microsoft.com/office/powerpoint/2010/main" val="404941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SHO template">
  <a:themeElements>
    <a:clrScheme name="FORTBRIDGE">
      <a:dk1>
        <a:srgbClr val="868888"/>
      </a:dk1>
      <a:lt1>
        <a:srgbClr val="FFFFFF"/>
      </a:lt1>
      <a:dk2>
        <a:srgbClr val="868888"/>
      </a:dk2>
      <a:lt2>
        <a:srgbClr val="EDEAEF"/>
      </a:lt2>
      <a:accent1>
        <a:srgbClr val="5F4776"/>
      </a:accent1>
      <a:accent2>
        <a:srgbClr val="F89ABA"/>
      </a:accent2>
      <a:accent3>
        <a:srgbClr val="10CFC9"/>
      </a:accent3>
      <a:accent4>
        <a:srgbClr val="5F4776"/>
      </a:accent4>
      <a:accent5>
        <a:srgbClr val="F89ABA"/>
      </a:accent5>
      <a:accent6>
        <a:srgbClr val="10CFC9"/>
      </a:accent6>
      <a:hlink>
        <a:srgbClr val="129C97"/>
      </a:hlink>
      <a:folHlink>
        <a:srgbClr val="503962"/>
      </a:folHlink>
    </a:clrScheme>
    <a:fontScheme name="Custom 124">
      <a:majorFont>
        <a:latin typeface="Kanit Medium"/>
        <a:ea typeface=""/>
        <a:cs typeface=""/>
      </a:majorFont>
      <a:minorFont>
        <a:latin typeface="Kani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27224</TotalTime>
  <Words>5494</Words>
  <Application>Microsoft Macintosh PowerPoint</Application>
  <PresentationFormat>Widescreen</PresentationFormat>
  <Paragraphs>497</Paragraphs>
  <Slides>72</Slides>
  <Notes>70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8" baseType="lpstr">
      <vt:lpstr>Verdana</vt:lpstr>
      <vt:lpstr>Arial</vt:lpstr>
      <vt:lpstr>Kanit</vt:lpstr>
      <vt:lpstr>Calibri</vt:lpstr>
      <vt:lpstr>ESHO template</vt:lpstr>
      <vt:lpstr>think-cell Slide</vt:lpstr>
      <vt:lpstr>A FEELD Case Study on Data Exposure</vt:lpstr>
      <vt:lpstr>Whoami?</vt:lpstr>
      <vt:lpstr>WhAT is this TALK About?</vt:lpstr>
      <vt:lpstr>This is about  The Importance of Access Controls</vt:lpstr>
      <vt:lpstr>OWASP Top 10 - #1 Security Risk</vt:lpstr>
      <vt:lpstr>About Feeld</vt:lpstr>
      <vt:lpstr>FEELD Menus</vt:lpstr>
      <vt:lpstr>FEELD Case Study - Vulnerabilities</vt:lpstr>
      <vt:lpstr>Vulnerability #1 - Disclosure of profile information to non-premium users</vt:lpstr>
      <vt:lpstr>Vulnerability #1 - Disclosure of profile information to non-premium users</vt:lpstr>
      <vt:lpstr>Vulnerability #1 - Disclosure of profile information to non-premium users</vt:lpstr>
      <vt:lpstr>Vulnerability #2 - Read other people’s messages</vt:lpstr>
      <vt:lpstr>Vulnerability #2 – Read other people’s messages</vt:lpstr>
      <vt:lpstr>Vulnerability #2 – Read other people’s messages</vt:lpstr>
      <vt:lpstr>Vulnerability #2 – Read other people’s messages</vt:lpstr>
      <vt:lpstr>Vulnerability #2 – Read other people’s messages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Vulnerability #8 – View other people’s matches</vt:lpstr>
      <vt:lpstr>Vulnerability #8 – View other people’s matches</vt:lpstr>
      <vt:lpstr>Vulnerability #8 – View other people’s matches</vt:lpstr>
      <vt:lpstr>PowerPoint Presentation</vt:lpstr>
      <vt:lpstr>PowerPoint Presentation</vt:lpstr>
      <vt:lpstr>PowerPoint Presentation</vt:lpstr>
      <vt:lpstr>PowerPoint Presentation</vt:lpstr>
      <vt:lpstr>PowerPoint Presentation</vt:lpstr>
      <vt:lpstr>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Eudochia Zenoveiov</dc:creator>
  <cp:lastModifiedBy>Bogdan Tiron</cp:lastModifiedBy>
  <cp:revision>380</cp:revision>
  <cp:lastPrinted>2020-11-13T08:35:10Z</cp:lastPrinted>
  <dcterms:created xsi:type="dcterms:W3CDTF">2018-09-27T08:54:37Z</dcterms:created>
  <dcterms:modified xsi:type="dcterms:W3CDTF">2025-05-02T16:09:02Z</dcterms:modified>
</cp:coreProperties>
</file>